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5"/>
  </p:notesMasterIdLst>
  <p:sldIdLst>
    <p:sldId id="256" r:id="rId5"/>
    <p:sldId id="257" r:id="rId6"/>
    <p:sldId id="303" r:id="rId7"/>
    <p:sldId id="304" r:id="rId8"/>
    <p:sldId id="305"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35" autoAdjust="0"/>
    <p:restoredTop sz="94660"/>
  </p:normalViewPr>
  <p:slideViewPr>
    <p:cSldViewPr snapToGrid="0">
      <p:cViewPr varScale="1">
        <p:scale>
          <a:sx n="80" d="100"/>
          <a:sy n="80"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533400" y="763588"/>
            <a:ext cx="6704013" cy="3771900"/>
          </a:xfrm>
          <a:prstGeom prst="rect">
            <a:avLst/>
          </a:prstGeom>
          <a:noFill/>
          <a:ln w="0">
            <a:noFill/>
          </a:ln>
        </p:spPr>
        <p:txBody>
          <a:bodyPr lIns="0" tIns="0" rIns="0" bIns="0" anchor="ctr">
            <a:noAutofit/>
          </a:bodyPr>
          <a:lstStyle/>
          <a:p>
            <a:pPr algn="ctr"/>
            <a:r>
              <a:rPr lang="en-US" sz="4400" b="0" strike="noStrike" spc="-1" dirty="0">
                <a:solidFill>
                  <a:srgbClr val="000000"/>
                </a:solidFill>
                <a:latin typeface="Arial"/>
              </a:rPr>
              <a:t>Click to move the slide</a:t>
            </a: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160"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dirty="0">
                <a:solidFill>
                  <a:srgbClr val="000000"/>
                </a:solidFill>
                <a:latin typeface="Times New Roman"/>
              </a:rPr>
              <a:t>&lt;header&gt;</a:t>
            </a: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dirty="0">
                <a:solidFill>
                  <a:srgbClr val="000000"/>
                </a:solidFill>
                <a:latin typeface="Times New Roman"/>
              </a:rPr>
              <a:t>&lt;date/time&gt;</a:t>
            </a: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dirty="0">
                <a:solidFill>
                  <a:srgbClr val="000000"/>
                </a:solidFill>
                <a:latin typeface="Times New Roman"/>
              </a:rPr>
              <a:t>&lt;footer&gt;</a:t>
            </a: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A84FF13E-B37C-4650-88B1-EB04E751BF98}" type="slidenum">
              <a:rPr lang="en-US" sz="1400" b="0" strike="noStrike" spc="-1">
                <a:solidFill>
                  <a:srgbClr val="000000"/>
                </a:solidFill>
                <a:latin typeface="Times New Roman"/>
              </a:rPr>
              <a:t>‹#›</a:t>
            </a:fld>
            <a:endParaRPr lang="en-US" sz="1400" b="0" strike="noStrike" spc="-1" dirty="0">
              <a:solidFill>
                <a:srgbClr val="000000"/>
              </a:solidFill>
              <a:latin typeface="Times New Roman"/>
            </a:endParaRPr>
          </a:p>
        </p:txBody>
      </p:sp>
    </p:spTree>
    <p:extLst>
      <p:ext uri="{BB962C8B-B14F-4D97-AF65-F5344CB8AC3E}">
        <p14:creationId xmlns:p14="http://schemas.microsoft.com/office/powerpoint/2010/main" val="251943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noRot="1" noChangeAspect="1"/>
          </p:cNvSpPr>
          <p:nvPr>
            <p:ph type="sldImg"/>
          </p:nvPr>
        </p:nvSpPr>
        <p:spPr>
          <a:xfrm>
            <a:off x="685800" y="1143000"/>
            <a:ext cx="5486400" cy="3086100"/>
          </a:xfrm>
          <a:prstGeom prst="rect">
            <a:avLst/>
          </a:prstGeom>
          <a:ln w="0">
            <a:noFill/>
          </a:ln>
        </p:spPr>
      </p:sp>
      <p:sp>
        <p:nvSpPr>
          <p:cNvPr id="31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dirty="0">
              <a:solidFill>
                <a:srgbClr val="000000"/>
              </a:solidFill>
              <a:latin typeface="Arial"/>
            </a:endParaRPr>
          </a:p>
        </p:txBody>
      </p:sp>
      <p:sp>
        <p:nvSpPr>
          <p:cNvPr id="317"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D591A8A3-C0C0-43EE-AF86-6A7A2749C159}" type="slidenum">
              <a:rPr lang="en-US" sz="1200" b="0" strike="noStrike" spc="-1">
                <a:solidFill>
                  <a:srgbClr val="000000"/>
                </a:solidFill>
                <a:latin typeface="Times New Roman"/>
              </a:rPr>
              <a:t>2</a:t>
            </a:fld>
            <a:endParaRPr lang="en-US" sz="1200" b="0" strike="noStrike" spc="-1" dirty="0">
              <a:solidFill>
                <a:srgbClr val="000000"/>
              </a:solidFill>
              <a:latin typeface="Times New Roman"/>
            </a:endParaRPr>
          </a:p>
        </p:txBody>
      </p:sp>
    </p:spTree>
    <p:extLst>
      <p:ext uri="{BB962C8B-B14F-4D97-AF65-F5344CB8AC3E}">
        <p14:creationId xmlns:p14="http://schemas.microsoft.com/office/powerpoint/2010/main" val="13670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noRot="1" noChangeAspect="1"/>
          </p:cNvSpPr>
          <p:nvPr>
            <p:ph type="sldImg"/>
          </p:nvPr>
        </p:nvSpPr>
        <p:spPr>
          <a:xfrm>
            <a:off x="685800" y="1143000"/>
            <a:ext cx="5486400" cy="3086100"/>
          </a:xfrm>
          <a:prstGeom prst="rect">
            <a:avLst/>
          </a:prstGeom>
          <a:ln w="0">
            <a:noFill/>
          </a:ln>
        </p:spPr>
      </p:sp>
      <p:sp>
        <p:nvSpPr>
          <p:cNvPr id="31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dirty="0">
              <a:solidFill>
                <a:srgbClr val="000000"/>
              </a:solidFill>
              <a:latin typeface="Arial"/>
            </a:endParaRPr>
          </a:p>
        </p:txBody>
      </p:sp>
      <p:sp>
        <p:nvSpPr>
          <p:cNvPr id="320"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9A2F2356-6CF1-4C05-BAE4-4879DAB183BA}" type="slidenum">
              <a:rPr lang="en-US" sz="1200" b="0" strike="noStrike" spc="-1">
                <a:solidFill>
                  <a:srgbClr val="000000"/>
                </a:solidFill>
                <a:latin typeface="Times New Roman"/>
              </a:rPr>
              <a:t>9</a:t>
            </a:fld>
            <a:endParaRPr lang="en-US" sz="1200" b="0" strike="noStrike" spc="-1" dirty="0">
              <a:solidFill>
                <a:srgbClr val="000000"/>
              </a:solidFill>
              <a:latin typeface="Times New Roman"/>
            </a:endParaRPr>
          </a:p>
        </p:txBody>
      </p:sp>
    </p:spTree>
    <p:extLst>
      <p:ext uri="{BB962C8B-B14F-4D97-AF65-F5344CB8AC3E}">
        <p14:creationId xmlns:p14="http://schemas.microsoft.com/office/powerpoint/2010/main" val="2714260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685800" y="1143000"/>
            <a:ext cx="5486400" cy="3086100"/>
          </a:xfrm>
          <a:prstGeom prst="rect">
            <a:avLst/>
          </a:prstGeom>
          <a:ln w="0">
            <a:noFill/>
          </a:ln>
        </p:spPr>
      </p:sp>
      <p:sp>
        <p:nvSpPr>
          <p:cNvPr id="32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dirty="0">
              <a:solidFill>
                <a:srgbClr val="000000"/>
              </a:solidFill>
              <a:latin typeface="Arial"/>
            </a:endParaRPr>
          </a:p>
        </p:txBody>
      </p:sp>
      <p:sp>
        <p:nvSpPr>
          <p:cNvPr id="323"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7D9914EE-C871-4A4D-90ED-CE9FBCB4F8AB}" type="slidenum">
              <a:rPr lang="en-US" sz="1200" b="0" strike="noStrike" spc="-1">
                <a:solidFill>
                  <a:srgbClr val="000000"/>
                </a:solidFill>
                <a:latin typeface="Times New Roman"/>
              </a:rPr>
              <a:t>19</a:t>
            </a:fld>
            <a:endParaRPr lang="en-US" sz="1200" b="0" strike="noStrike" spc="-1" dirty="0">
              <a:solidFill>
                <a:srgbClr val="000000"/>
              </a:solidFill>
              <a:latin typeface="Times New Roman"/>
            </a:endParaRPr>
          </a:p>
        </p:txBody>
      </p:sp>
    </p:spTree>
    <p:extLst>
      <p:ext uri="{BB962C8B-B14F-4D97-AF65-F5344CB8AC3E}">
        <p14:creationId xmlns:p14="http://schemas.microsoft.com/office/powerpoint/2010/main" val="274787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685800" y="1143000"/>
            <a:ext cx="5486400" cy="3086100"/>
          </a:xfrm>
          <a:prstGeom prst="rect">
            <a:avLst/>
          </a:prstGeom>
          <a:ln w="0">
            <a:noFill/>
          </a:ln>
        </p:spPr>
      </p:sp>
      <p:sp>
        <p:nvSpPr>
          <p:cNvPr id="32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dirty="0">
              <a:solidFill>
                <a:srgbClr val="000000"/>
              </a:solidFill>
              <a:latin typeface="Arial"/>
            </a:endParaRPr>
          </a:p>
        </p:txBody>
      </p:sp>
      <p:sp>
        <p:nvSpPr>
          <p:cNvPr id="326"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CD04C4B4-3540-440E-809D-A8894F5C04C3}" type="slidenum">
              <a:rPr lang="en-US" sz="1200" b="0" strike="noStrike" spc="-1">
                <a:solidFill>
                  <a:srgbClr val="000000"/>
                </a:solidFill>
                <a:latin typeface="Times New Roman"/>
              </a:rPr>
              <a:t>49</a:t>
            </a:fld>
            <a:endParaRPr lang="en-US" sz="1200" b="0" strike="noStrike" spc="-1" dirty="0">
              <a:solidFill>
                <a:srgbClr val="000000"/>
              </a:solidFill>
              <a:latin typeface="Times New Roman"/>
            </a:endParaRPr>
          </a:p>
        </p:txBody>
      </p:sp>
    </p:spTree>
    <p:extLst>
      <p:ext uri="{BB962C8B-B14F-4D97-AF65-F5344CB8AC3E}">
        <p14:creationId xmlns:p14="http://schemas.microsoft.com/office/powerpoint/2010/main" val="2070165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rPr dirty="0"/>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rPr dirty="0"/>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1"/>
          </p:nvPr>
        </p:nvSpPr>
        <p:spPr/>
        <p:txBody>
          <a:bodyPr/>
          <a:lstStyle/>
          <a:p>
            <a:r>
              <a:rPr dirty="0"/>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1"/>
          </p:nvPr>
        </p:nvSpPr>
        <p:spPr/>
        <p:txBody>
          <a:bodyPr/>
          <a:lstStyle/>
          <a:p>
            <a:r>
              <a:rPr dirty="0"/>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F6EC3290-8ECC-42D3-AD89-863B73897262}" type="slidenum">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lvl1pPr indent="0" algn="ctr">
              <a:buNone/>
              <a:defRPr/>
            </a:lvl1p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8EA38FB1-B4BB-4A96-A1A4-62207571BB9E}" type="slidenum">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186D7CDA-297E-483F-B1A4-E419B01DED64}" type="slidenum">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7D449032-7B19-4918-AA3F-84ED378AA361}" type="slidenum">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2"/>
          </p:nvPr>
        </p:nvSpPr>
        <p:spPr/>
        <p:txBody>
          <a:bodyPr/>
          <a:lstStyle/>
          <a:p>
            <a:fld id="{057A43C2-0B34-47CB-9F94-F0EC223A191C}" type="slidenum">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7F598FB4-5575-4587-B07C-BF6A2EFF2836}" type="slidenum">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7E100D72-8BCC-411B-BFD6-11B7E33B7857}"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lvl1pPr indent="0" algn="ctr">
              <a:buNone/>
              <a:defRPr/>
            </a:lvl1pPr>
          </a:lstStyle>
          <a:p>
            <a:pPr indent="0" algn="ctr">
              <a:buNone/>
            </a:pPr>
            <a:endParaRPr lang="en-US" sz="3200" b="0" strike="noStrike" spc="-1">
              <a:solidFill>
                <a:srgbClr val="000000"/>
              </a:solidFill>
              <a:latin typeface="Arial"/>
            </a:endParaRPr>
          </a:p>
        </p:txBody>
      </p:sp>
      <p:sp>
        <p:nvSpPr>
          <p:cNvPr id="2" name="PlaceHolder 3"/>
          <p:cNvSpPr>
            <a:spLocks noGrp="1"/>
          </p:cNvSpPr>
          <p:nvPr>
            <p:ph type="ftr" idx="1"/>
          </p:nvPr>
        </p:nvSpPr>
        <p:spPr/>
        <p:txBody>
          <a:bodyPr/>
          <a:lstStyle/>
          <a:p>
            <a:r>
              <a:rPr dirty="0"/>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EE4C449B-65EA-44EA-B9BC-FAB1CF0E557D}" type="slidenum">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328F9635-254C-4A01-921C-D3C41BEE7CD1}" type="slidenum">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6F5282A4-A1F3-4F09-8B58-CE5776373D79}" type="slidenum">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2"/>
          </p:nvPr>
        </p:nvSpPr>
        <p:spPr/>
        <p:txBody>
          <a:bodyPr/>
          <a:lstStyle/>
          <a:p>
            <a:fld id="{61CECF3A-8739-45D8-9602-9D750F2B434F}" type="slidenum">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2"/>
          </p:nvPr>
        </p:nvSpPr>
        <p:spPr/>
        <p:txBody>
          <a:bodyPr/>
          <a:lstStyle/>
          <a:p>
            <a:fld id="{AC1EDA17-7CAF-4ECB-B3CA-8A995365375B}" type="slidenum">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rPr dirty="0"/>
              <a:t>Footer</a:t>
            </a:r>
          </a:p>
        </p:txBody>
      </p:sp>
      <p:sp>
        <p:nvSpPr>
          <p:cNvPr id="3" name="PlaceHolder 2"/>
          <p:cNvSpPr>
            <a:spLocks noGrp="1"/>
          </p:cNvSpPr>
          <p:nvPr>
            <p:ph type="sldNum" idx="4"/>
          </p:nvPr>
        </p:nvSpPr>
        <p:spPr/>
        <p:txBody>
          <a:bodyPr/>
          <a:lstStyle/>
          <a:p>
            <a:fld id="{0974AE35-EBCC-4503-ACBB-FED3B6E608F0}" type="slidenum">
              <a:t>‹#›</a:t>
            </a:fld>
            <a:endParaRPr dirty="0"/>
          </a:p>
        </p:txBody>
      </p:sp>
      <p:sp>
        <p:nvSpPr>
          <p:cNvPr id="4" name="PlaceHolder 3"/>
          <p:cNvSpPr>
            <a:spLocks noGrp="1"/>
          </p:cNvSpPr>
          <p:nvPr>
            <p:ph type="dt" idx="5"/>
          </p:nvPr>
        </p:nvSpPr>
        <p:spPr/>
        <p:txBody>
          <a:bodyPr/>
          <a:lstStyle/>
          <a:p>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lvl1pPr indent="0" algn="ctr">
              <a:buNone/>
              <a:defRPr/>
            </a:lvl1p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3"/>
          </p:nvPr>
        </p:nvSpPr>
        <p:spPr/>
        <p:txBody>
          <a:bodyPr/>
          <a:lstStyle/>
          <a:p>
            <a:r>
              <a:rPr dirty="0"/>
              <a:t>Footer</a:t>
            </a:r>
          </a:p>
        </p:txBody>
      </p:sp>
      <p:sp>
        <p:nvSpPr>
          <p:cNvPr id="5" name="PlaceHolder 4"/>
          <p:cNvSpPr>
            <a:spLocks noGrp="1"/>
          </p:cNvSpPr>
          <p:nvPr>
            <p:ph type="sldNum" idx="4"/>
          </p:nvPr>
        </p:nvSpPr>
        <p:spPr/>
        <p:txBody>
          <a:bodyPr/>
          <a:lstStyle/>
          <a:p>
            <a:fld id="{F06CFD64-B6AB-4D40-B148-35F918A85345}" type="slidenum">
              <a:t>‹#›</a:t>
            </a:fld>
            <a:endParaRPr dirty="0"/>
          </a:p>
        </p:txBody>
      </p:sp>
      <p:sp>
        <p:nvSpPr>
          <p:cNvPr id="6" name="PlaceHolder 5"/>
          <p:cNvSpPr>
            <a:spLocks noGrp="1"/>
          </p:cNvSpPr>
          <p:nvPr>
            <p:ph type="dt" idx="5"/>
          </p:nvPr>
        </p:nvSpPr>
        <p:spPr/>
        <p:txBody>
          <a:bodyPr/>
          <a:lstStyle/>
          <a:p>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3"/>
          </p:nvPr>
        </p:nvSpPr>
        <p:spPr/>
        <p:txBody>
          <a:bodyPr/>
          <a:lstStyle/>
          <a:p>
            <a:r>
              <a:rPr dirty="0"/>
              <a:t>Footer</a:t>
            </a:r>
          </a:p>
        </p:txBody>
      </p:sp>
      <p:sp>
        <p:nvSpPr>
          <p:cNvPr id="5" name="PlaceHolder 4"/>
          <p:cNvSpPr>
            <a:spLocks noGrp="1"/>
          </p:cNvSpPr>
          <p:nvPr>
            <p:ph type="sldNum" idx="4"/>
          </p:nvPr>
        </p:nvSpPr>
        <p:spPr/>
        <p:txBody>
          <a:bodyPr/>
          <a:lstStyle/>
          <a:p>
            <a:fld id="{B549B329-9B25-4740-980E-3714E638AE17}" type="slidenum">
              <a:t>‹#›</a:t>
            </a:fld>
            <a:endParaRPr dirty="0"/>
          </a:p>
        </p:txBody>
      </p:sp>
      <p:sp>
        <p:nvSpPr>
          <p:cNvPr id="6" name="PlaceHolder 5"/>
          <p:cNvSpPr>
            <a:spLocks noGrp="1"/>
          </p:cNvSpPr>
          <p:nvPr>
            <p:ph type="dt" idx="5"/>
          </p:nvPr>
        </p:nvSpPr>
        <p:spPr/>
        <p:txBody>
          <a:bodyPr/>
          <a:lstStyle/>
          <a:p>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3"/>
          </p:nvPr>
        </p:nvSpPr>
        <p:spPr/>
        <p:txBody>
          <a:bodyPr/>
          <a:lstStyle/>
          <a:p>
            <a:r>
              <a:rPr dirty="0"/>
              <a:t>Footer</a:t>
            </a:r>
          </a:p>
        </p:txBody>
      </p:sp>
      <p:sp>
        <p:nvSpPr>
          <p:cNvPr id="6" name="PlaceHolder 5"/>
          <p:cNvSpPr>
            <a:spLocks noGrp="1"/>
          </p:cNvSpPr>
          <p:nvPr>
            <p:ph type="sldNum" idx="4"/>
          </p:nvPr>
        </p:nvSpPr>
        <p:spPr/>
        <p:txBody>
          <a:bodyPr/>
          <a:lstStyle/>
          <a:p>
            <a:fld id="{309058F6-39F3-4ECA-BFA2-8F00BFE92B85}" type="slidenum">
              <a:t>‹#›</a:t>
            </a:fld>
            <a:endParaRPr dirty="0"/>
          </a:p>
        </p:txBody>
      </p:sp>
      <p:sp>
        <p:nvSpPr>
          <p:cNvPr id="7" name="PlaceHolder 6"/>
          <p:cNvSpPr>
            <a:spLocks noGrp="1"/>
          </p:cNvSpPr>
          <p:nvPr>
            <p:ph type="dt" idx="5"/>
          </p:nvPr>
        </p:nvSpPr>
        <p:spPr/>
        <p:txBody>
          <a:bodyPr/>
          <a:lstStyle/>
          <a:p>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3"/>
          </p:nvPr>
        </p:nvSpPr>
        <p:spPr/>
        <p:txBody>
          <a:bodyPr/>
          <a:lstStyle/>
          <a:p>
            <a:r>
              <a:rPr dirty="0"/>
              <a:t>Footer</a:t>
            </a:r>
          </a:p>
        </p:txBody>
      </p:sp>
      <p:sp>
        <p:nvSpPr>
          <p:cNvPr id="4" name="PlaceHolder 3"/>
          <p:cNvSpPr>
            <a:spLocks noGrp="1"/>
          </p:cNvSpPr>
          <p:nvPr>
            <p:ph type="sldNum" idx="4"/>
          </p:nvPr>
        </p:nvSpPr>
        <p:spPr/>
        <p:txBody>
          <a:bodyPr/>
          <a:lstStyle/>
          <a:p>
            <a:fld id="{6310F4DF-2C97-48F9-BD18-2023D4E8EC13}" type="slidenum">
              <a:t>‹#›</a:t>
            </a:fld>
            <a:endParaRPr dirty="0"/>
          </a:p>
        </p:txBody>
      </p:sp>
      <p:sp>
        <p:nvSpPr>
          <p:cNvPr id="5" name="PlaceHolder 4"/>
          <p:cNvSpPr>
            <a:spLocks noGrp="1"/>
          </p:cNvSpPr>
          <p:nvPr>
            <p:ph type="dt" idx="5"/>
          </p:nvPr>
        </p:nvSpPr>
        <p:spPr/>
        <p:txBody>
          <a:body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rPr dirty="0"/>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3"/>
          </p:nvPr>
        </p:nvSpPr>
        <p:spPr/>
        <p:txBody>
          <a:bodyPr/>
          <a:lstStyle/>
          <a:p>
            <a:r>
              <a:rPr dirty="0"/>
              <a:t>Footer</a:t>
            </a:r>
          </a:p>
        </p:txBody>
      </p:sp>
      <p:sp>
        <p:nvSpPr>
          <p:cNvPr id="4" name="PlaceHolder 3"/>
          <p:cNvSpPr>
            <a:spLocks noGrp="1"/>
          </p:cNvSpPr>
          <p:nvPr>
            <p:ph type="sldNum" idx="4"/>
          </p:nvPr>
        </p:nvSpPr>
        <p:spPr/>
        <p:txBody>
          <a:bodyPr/>
          <a:lstStyle/>
          <a:p>
            <a:fld id="{941908AF-8DA7-41C9-BF63-F838FBAD7237}" type="slidenum">
              <a:t>‹#›</a:t>
            </a:fld>
            <a:endParaRPr dirty="0"/>
          </a:p>
        </p:txBody>
      </p:sp>
      <p:sp>
        <p:nvSpPr>
          <p:cNvPr id="5" name="PlaceHolder 4"/>
          <p:cNvSpPr>
            <a:spLocks noGrp="1"/>
          </p:cNvSpPr>
          <p:nvPr>
            <p:ph type="dt" idx="5"/>
          </p:nvPr>
        </p:nvSpPr>
        <p:spPr/>
        <p:txBody>
          <a:bodyPr/>
          <a:lstStyle/>
          <a:p>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3"/>
          </p:nvPr>
        </p:nvSpPr>
        <p:spPr/>
        <p:txBody>
          <a:bodyPr/>
          <a:lstStyle/>
          <a:p>
            <a:r>
              <a:rPr dirty="0"/>
              <a:t>Footer</a:t>
            </a:r>
          </a:p>
        </p:txBody>
      </p:sp>
      <p:sp>
        <p:nvSpPr>
          <p:cNvPr id="7" name="PlaceHolder 6"/>
          <p:cNvSpPr>
            <a:spLocks noGrp="1"/>
          </p:cNvSpPr>
          <p:nvPr>
            <p:ph type="sldNum" idx="4"/>
          </p:nvPr>
        </p:nvSpPr>
        <p:spPr/>
        <p:txBody>
          <a:bodyPr/>
          <a:lstStyle/>
          <a:p>
            <a:fld id="{26E1A6CC-D793-4DF4-AE52-AF69BDE190F5}" type="slidenum">
              <a:t>‹#›</a:t>
            </a:fld>
            <a:endParaRPr dirty="0"/>
          </a:p>
        </p:txBody>
      </p:sp>
      <p:sp>
        <p:nvSpPr>
          <p:cNvPr id="8" name="PlaceHolder 7"/>
          <p:cNvSpPr>
            <a:spLocks noGrp="1"/>
          </p:cNvSpPr>
          <p:nvPr>
            <p:ph type="dt" idx="5"/>
          </p:nvPr>
        </p:nvSpPr>
        <p:spPr/>
        <p:txBody>
          <a:bodyPr/>
          <a:lstStyle/>
          <a:p>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3"/>
          </p:nvPr>
        </p:nvSpPr>
        <p:spPr/>
        <p:txBody>
          <a:bodyPr/>
          <a:lstStyle/>
          <a:p>
            <a:r>
              <a:rPr dirty="0"/>
              <a:t>Footer</a:t>
            </a:r>
          </a:p>
        </p:txBody>
      </p:sp>
      <p:sp>
        <p:nvSpPr>
          <p:cNvPr id="7" name="PlaceHolder 6"/>
          <p:cNvSpPr>
            <a:spLocks noGrp="1"/>
          </p:cNvSpPr>
          <p:nvPr>
            <p:ph type="sldNum" idx="4"/>
          </p:nvPr>
        </p:nvSpPr>
        <p:spPr/>
        <p:txBody>
          <a:bodyPr/>
          <a:lstStyle/>
          <a:p>
            <a:fld id="{C7FCB999-A8AD-477E-A45B-2F8F82248378}" type="slidenum">
              <a:t>‹#›</a:t>
            </a:fld>
            <a:endParaRPr dirty="0"/>
          </a:p>
        </p:txBody>
      </p:sp>
      <p:sp>
        <p:nvSpPr>
          <p:cNvPr id="8" name="PlaceHolder 7"/>
          <p:cNvSpPr>
            <a:spLocks noGrp="1"/>
          </p:cNvSpPr>
          <p:nvPr>
            <p:ph type="dt" idx="5"/>
          </p:nvPr>
        </p:nvSpPr>
        <p:spPr/>
        <p:txBody>
          <a:bodyPr/>
          <a:lstStyle/>
          <a:p>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3"/>
          </p:nvPr>
        </p:nvSpPr>
        <p:spPr/>
        <p:txBody>
          <a:bodyPr/>
          <a:lstStyle/>
          <a:p>
            <a:r>
              <a:rPr dirty="0"/>
              <a:t>Footer</a:t>
            </a:r>
          </a:p>
        </p:txBody>
      </p:sp>
      <p:sp>
        <p:nvSpPr>
          <p:cNvPr id="7" name="PlaceHolder 6"/>
          <p:cNvSpPr>
            <a:spLocks noGrp="1"/>
          </p:cNvSpPr>
          <p:nvPr>
            <p:ph type="sldNum" idx="4"/>
          </p:nvPr>
        </p:nvSpPr>
        <p:spPr/>
        <p:txBody>
          <a:bodyPr/>
          <a:lstStyle/>
          <a:p>
            <a:fld id="{531AB828-0306-4E73-AA5E-A296171B3832}" type="slidenum">
              <a:t>‹#›</a:t>
            </a:fld>
            <a:endParaRPr dirty="0"/>
          </a:p>
        </p:txBody>
      </p:sp>
      <p:sp>
        <p:nvSpPr>
          <p:cNvPr id="8" name="PlaceHolder 7"/>
          <p:cNvSpPr>
            <a:spLocks noGrp="1"/>
          </p:cNvSpPr>
          <p:nvPr>
            <p:ph type="dt" idx="5"/>
          </p:nvPr>
        </p:nvSpPr>
        <p:spPr/>
        <p:txBody>
          <a:bodyPr/>
          <a:lstStyle/>
          <a:p>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3"/>
          </p:nvPr>
        </p:nvSpPr>
        <p:spPr/>
        <p:txBody>
          <a:bodyPr/>
          <a:lstStyle/>
          <a:p>
            <a:r>
              <a:rPr dirty="0"/>
              <a:t>Footer</a:t>
            </a:r>
          </a:p>
        </p:txBody>
      </p:sp>
      <p:sp>
        <p:nvSpPr>
          <p:cNvPr id="6" name="PlaceHolder 5"/>
          <p:cNvSpPr>
            <a:spLocks noGrp="1"/>
          </p:cNvSpPr>
          <p:nvPr>
            <p:ph type="sldNum" idx="4"/>
          </p:nvPr>
        </p:nvSpPr>
        <p:spPr/>
        <p:txBody>
          <a:bodyPr/>
          <a:lstStyle/>
          <a:p>
            <a:fld id="{3533358E-7DBF-4338-B9C1-E544F74B9632}" type="slidenum">
              <a:t>‹#›</a:t>
            </a:fld>
            <a:endParaRPr dirty="0"/>
          </a:p>
        </p:txBody>
      </p:sp>
      <p:sp>
        <p:nvSpPr>
          <p:cNvPr id="7" name="PlaceHolder 6"/>
          <p:cNvSpPr>
            <a:spLocks noGrp="1"/>
          </p:cNvSpPr>
          <p:nvPr>
            <p:ph type="dt" idx="5"/>
          </p:nvPr>
        </p:nvSpPr>
        <p:spPr/>
        <p:txBody>
          <a:bodyPr/>
          <a:lstStyle/>
          <a:p>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3"/>
          </p:nvPr>
        </p:nvSpPr>
        <p:spPr/>
        <p:txBody>
          <a:bodyPr/>
          <a:lstStyle/>
          <a:p>
            <a:r>
              <a:rPr dirty="0"/>
              <a:t>Footer</a:t>
            </a:r>
          </a:p>
        </p:txBody>
      </p:sp>
      <p:sp>
        <p:nvSpPr>
          <p:cNvPr id="8" name="PlaceHolder 7"/>
          <p:cNvSpPr>
            <a:spLocks noGrp="1"/>
          </p:cNvSpPr>
          <p:nvPr>
            <p:ph type="sldNum" idx="4"/>
          </p:nvPr>
        </p:nvSpPr>
        <p:spPr/>
        <p:txBody>
          <a:bodyPr/>
          <a:lstStyle/>
          <a:p>
            <a:fld id="{3EAC1A1F-1F39-4953-A22E-2425F9E5A79D}" type="slidenum">
              <a:t>‹#›</a:t>
            </a:fld>
            <a:endParaRPr dirty="0"/>
          </a:p>
        </p:txBody>
      </p:sp>
      <p:sp>
        <p:nvSpPr>
          <p:cNvPr id="9" name="PlaceHolder 8"/>
          <p:cNvSpPr>
            <a:spLocks noGrp="1"/>
          </p:cNvSpPr>
          <p:nvPr>
            <p:ph type="dt" idx="5"/>
          </p:nvPr>
        </p:nvSpPr>
        <p:spPr/>
        <p:txBody>
          <a:bodyPr/>
          <a:lstStyle/>
          <a:p>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3"/>
          </p:nvPr>
        </p:nvSpPr>
        <p:spPr/>
        <p:txBody>
          <a:bodyPr/>
          <a:lstStyle/>
          <a:p>
            <a:r>
              <a:rPr dirty="0"/>
              <a:t>Footer</a:t>
            </a:r>
          </a:p>
        </p:txBody>
      </p:sp>
      <p:sp>
        <p:nvSpPr>
          <p:cNvPr id="10" name="PlaceHolder 9"/>
          <p:cNvSpPr>
            <a:spLocks noGrp="1"/>
          </p:cNvSpPr>
          <p:nvPr>
            <p:ph type="sldNum" idx="4"/>
          </p:nvPr>
        </p:nvSpPr>
        <p:spPr/>
        <p:txBody>
          <a:bodyPr/>
          <a:lstStyle/>
          <a:p>
            <a:fld id="{107D799C-A27F-4875-9727-B1B1DE902169}" type="slidenum">
              <a:t>‹#›</a:t>
            </a:fld>
            <a:endParaRPr dirty="0"/>
          </a:p>
        </p:txBody>
      </p:sp>
      <p:sp>
        <p:nvSpPr>
          <p:cNvPr id="11" name="PlaceHolder 10"/>
          <p:cNvSpPr>
            <a:spLocks noGrp="1"/>
          </p:cNvSpPr>
          <p:nvPr>
            <p:ph type="dt" idx="5"/>
          </p:nvPr>
        </p:nvSpPr>
        <p:spPr/>
        <p:txBody>
          <a:bodyPr/>
          <a:lstStyle/>
          <a:p>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rPr dirty="0"/>
              <a:t>Footer</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lvl1pPr indent="0" algn="ctr">
              <a:buNone/>
              <a:defRPr/>
            </a:lvl1p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6"/>
          </p:nvPr>
        </p:nvSpPr>
        <p:spPr/>
        <p:txBody>
          <a:bodyPr/>
          <a:lstStyle/>
          <a:p>
            <a:r>
              <a:rPr dirty="0"/>
              <a:t>Footer</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6"/>
          </p:nvPr>
        </p:nvSpPr>
        <p:spPr/>
        <p:txBody>
          <a:bodyPr/>
          <a:lstStyle/>
          <a:p>
            <a:r>
              <a:rPr dirty="0"/>
              <a:t>Footer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rPr dirty="0"/>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6"/>
          </p:nvPr>
        </p:nvSpPr>
        <p:spPr/>
        <p:txBody>
          <a:bodyPr/>
          <a:lstStyle/>
          <a:p>
            <a:r>
              <a:rPr dirty="0"/>
              <a:t>Footer</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6"/>
          </p:nvPr>
        </p:nvSpPr>
        <p:spPr/>
        <p:txBody>
          <a:bodyPr/>
          <a:lstStyle/>
          <a:p>
            <a:r>
              <a:rPr dirty="0"/>
              <a:t>Footer</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6"/>
          </p:nvPr>
        </p:nvSpPr>
        <p:spPr/>
        <p:txBody>
          <a:bodyPr/>
          <a:lstStyle/>
          <a:p>
            <a:r>
              <a:rPr dirty="0"/>
              <a:t>Footer</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6"/>
          </p:nvPr>
        </p:nvSpPr>
        <p:spPr/>
        <p:txBody>
          <a:bodyPr/>
          <a:lstStyle/>
          <a:p>
            <a:r>
              <a:rPr dirty="0"/>
              <a:t>Footer</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6"/>
          </p:nvPr>
        </p:nvSpPr>
        <p:spPr/>
        <p:txBody>
          <a:bodyPr/>
          <a:lstStyle/>
          <a:p>
            <a:r>
              <a:rPr dirty="0"/>
              <a:t>Footer</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6"/>
          </p:nvPr>
        </p:nvSpPr>
        <p:spPr/>
        <p:txBody>
          <a:bodyPr/>
          <a:lstStyle/>
          <a:p>
            <a:r>
              <a:rPr dirty="0"/>
              <a:t>Footer</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6"/>
          </p:nvPr>
        </p:nvSpPr>
        <p:spPr/>
        <p:txBody>
          <a:bodyPr/>
          <a:lstStyle/>
          <a:p>
            <a:r>
              <a:rPr dirty="0"/>
              <a:t>Footer</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6"/>
          </p:nvPr>
        </p:nvSpPr>
        <p:spPr/>
        <p:txBody>
          <a:bodyPr/>
          <a:lstStyle/>
          <a:p>
            <a:r>
              <a:rPr dirty="0"/>
              <a:t>Footer</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6"/>
          </p:nvPr>
        </p:nvSpPr>
        <p:spPr/>
        <p:txBody>
          <a:bodyPr/>
          <a:lstStyle/>
          <a:p>
            <a:r>
              <a:rPr dirty="0"/>
              <a:t>Footer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1"/>
          </p:nvPr>
        </p:nvSpPr>
        <p:spPr/>
        <p:txBody>
          <a:bodyPr/>
          <a:lstStyle/>
          <a:p>
            <a:r>
              <a:rPr dirty="0"/>
              <a:t>Footer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1"/>
          </p:nvPr>
        </p:nvSpPr>
        <p:spPr/>
        <p:txBody>
          <a:bodyPr/>
          <a:lstStyle/>
          <a:p>
            <a:r>
              <a:rPr dirty="0"/>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rPr dirty="0"/>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rPr dirty="0"/>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lvl1pPr indent="0" algn="ctr">
              <a:buNone/>
              <a:defRPr/>
            </a:lvl1pPr>
          </a:lstStyle>
          <a:p>
            <a:pPr indent="0" algn="ctr">
              <a:buNone/>
            </a:pPr>
            <a:endParaRPr lang="en-US" sz="4400" b="0" strike="noStrike" spc="-1">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lvl1pPr indent="0">
              <a:spcBef>
                <a:spcPts val="1417"/>
              </a:spcBef>
              <a:buNone/>
              <a:defRPr/>
            </a:lvl1p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rPr dirty="0"/>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ftr" idx="1"/>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r>
              <a:rPr lang="en-US" dirty="0" smtClean="0"/>
              <a:t>&lt;footer&gt;</a:t>
            </a:r>
            <a:endParaRPr lang="en-US" dirty="0"/>
          </a:p>
        </p:txBody>
      </p:sp>
      <p:sp>
        <p:nvSpPr>
          <p:cNvPr id="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indent="0"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480" cy="40104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600" b="0" strike="noStrike" spc="-1">
                <a:solidFill>
                  <a:srgbClr val="1C7DDB"/>
                </a:solidFill>
                <a:latin typeface="Abadi"/>
              </a:defRPr>
            </a:lvl1pPr>
          </a:lstStyle>
          <a:p>
            <a:fld id="{A8359117-BE11-487E-80C6-D88E918E6DF8}" type="slidenum">
              <a:rPr lang="en-US" smtClean="0"/>
              <a:pPr/>
              <a:t>‹#›</a:t>
            </a:fld>
            <a:endParaRPr lang="en-US" dirty="0">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indent="0"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r>
              <a:rPr lang="en-US" dirty="0" smtClean="0"/>
              <a:t>&lt;footer&gt;</a:t>
            </a:r>
            <a:endParaRPr lang="en-US" dirty="0"/>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600" b="0" strike="noStrike" spc="-1">
                <a:solidFill>
                  <a:srgbClr val="1C7DDB"/>
                </a:solidFill>
                <a:latin typeface="Abadi"/>
              </a:defRPr>
            </a:lvl1pPr>
          </a:lstStyle>
          <a:p>
            <a:fld id="{EC4178BA-3828-436E-AE96-DD171D34C987}" type="slidenum">
              <a:rPr lang="en-US" smtClean="0"/>
              <a:pPr/>
              <a:t>‹#›</a:t>
            </a:fld>
            <a:endParaRPr lang="en-US" dirty="0">
              <a:solidFill>
                <a:srgbClr val="000000"/>
              </a:solidFill>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tIns="45000" rIns="90000" bIns="45000" anchor="t">
            <a:noAutofit/>
          </a:bodyPr>
          <a:lstStyle>
            <a:lvl1pPr indent="0">
              <a:buNone/>
              <a:defRPr lang="en-US" sz="1400" b="0" strike="noStrike" spc="-1">
                <a:solidFill>
                  <a:srgbClr val="000000"/>
                </a:solidFill>
                <a:latin typeface="Times New Roman"/>
              </a:defRPr>
            </a:lvl1pPr>
          </a:lstStyle>
          <a:p>
            <a:r>
              <a:rPr lang="en-US" dirty="0" smtClean="0"/>
              <a:t>&lt;date/time&gt;</a:t>
            </a:r>
            <a:endParaRPr lang="en-US" dirty="0"/>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indent="0"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strike="noStrike" spc="-1">
                <a:solidFill>
                  <a:srgbClr val="000000"/>
                </a:solidFill>
                <a:latin typeface="Times New Roman"/>
              </a:defRPr>
            </a:lvl1pPr>
          </a:lstStyle>
          <a:p>
            <a:r>
              <a:rPr lang="en-US" dirty="0" smtClean="0"/>
              <a:t>&lt;footer&gt;</a:t>
            </a:r>
            <a:endParaRPr lang="en-US" dirty="0"/>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indent="0"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ajshah296/IBM_Data_Science.g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ajshah296/IBM_Data_Science.g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ajshah296/IBM_Data_Science.git"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164" name="TextBox 5"/>
          <p:cNvSpPr/>
          <p:nvPr/>
        </p:nvSpPr>
        <p:spPr>
          <a:xfrm>
            <a:off x="912420" y="4975160"/>
            <a:ext cx="416196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pc="-1" dirty="0">
                <a:solidFill>
                  <a:srgbClr val="E7E6E6"/>
                </a:solidFill>
                <a:latin typeface="Abadi"/>
                <a:ea typeface="SF Pro"/>
              </a:rPr>
              <a:t>Written By :-  Raj Shah</a:t>
            </a:r>
            <a:endParaRPr lang="en-US" spc="-1" dirty="0">
              <a:solidFill>
                <a:srgbClr val="000000"/>
              </a:solidFill>
              <a:latin typeface="Arial"/>
            </a:endParaRPr>
          </a:p>
          <a:p>
            <a:pPr>
              <a:lnSpc>
                <a:spcPct val="100000"/>
              </a:lnSpc>
            </a:pPr>
            <a:r>
              <a:rPr lang="en-US" spc="-1" dirty="0" smtClean="0">
                <a:solidFill>
                  <a:srgbClr val="E7E6E6"/>
                </a:solidFill>
                <a:latin typeface="Abadi"/>
                <a:ea typeface="SF Pro"/>
              </a:rPr>
              <a:t>15</a:t>
            </a:r>
            <a:r>
              <a:rPr lang="en-US" spc="-1" baseline="33000" dirty="0" smtClean="0">
                <a:solidFill>
                  <a:srgbClr val="E7E6E6"/>
                </a:solidFill>
                <a:latin typeface="Abadi"/>
                <a:ea typeface="SF Pro"/>
              </a:rPr>
              <a:t>th</a:t>
            </a:r>
            <a:r>
              <a:rPr lang="en-US" spc="-1" dirty="0" smtClean="0">
                <a:solidFill>
                  <a:srgbClr val="E7E6E6"/>
                </a:solidFill>
                <a:latin typeface="Abadi"/>
                <a:ea typeface="SF Pro"/>
              </a:rPr>
              <a:t> April 2024</a:t>
            </a:r>
            <a:endParaRPr lang="en-US" spc="-1" dirty="0">
              <a:solidFill>
                <a:srgbClr val="E7E6E6"/>
              </a:solidFill>
              <a:latin typeface="Abadi"/>
              <a:ea typeface="SF Pro"/>
            </a:endParaRPr>
          </a:p>
          <a:p>
            <a:pPr>
              <a:lnSpc>
                <a:spcPct val="100000"/>
              </a:lnSpc>
            </a:pPr>
            <a:r>
              <a:rPr lang="en-US" spc="-1" dirty="0">
                <a:solidFill>
                  <a:srgbClr val="E7E6E6"/>
                </a:solidFill>
                <a:latin typeface="Abadi"/>
              </a:rPr>
              <a:t>Contact no. :- +91 9313904843</a:t>
            </a:r>
            <a:endParaRPr lang="en-US" spc="-1" dirty="0">
              <a:solidFill>
                <a:srgbClr val="000000"/>
              </a:solidFill>
              <a:latin typeface="Arial"/>
            </a:endParaRPr>
          </a:p>
        </p:txBody>
      </p:sp>
      <p:pic>
        <p:nvPicPr>
          <p:cNvPr id="165" name="Picture 2" descr="IBM Skills Network Logo - Horizontal-noai copy.png"/>
          <p:cNvPicPr/>
          <p:nvPr/>
        </p:nvPicPr>
        <p:blipFill>
          <a:blip r:embed="rId3"/>
          <a:stretch/>
        </p:blipFill>
        <p:spPr>
          <a:xfrm>
            <a:off x="889920" y="676800"/>
            <a:ext cx="2103480" cy="628560"/>
          </a:xfrm>
          <a:prstGeom prst="rect">
            <a:avLst/>
          </a:prstGeom>
          <a:ln w="0">
            <a:noFill/>
          </a:ln>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4880" cy="4350600"/>
          </a:xfrm>
          <a:prstGeom prst="rect">
            <a:avLst/>
          </a:prstGeom>
          <a:noFill/>
          <a:ln w="0">
            <a:noFill/>
          </a:ln>
        </p:spPr>
        <p:txBody>
          <a:bodyPr lIns="90000" tIns="45000" rIns="90000" bIns="45000" anchor="t">
            <a:noAutofit/>
          </a:bodyPr>
          <a:lstStyle/>
          <a:p>
            <a:pPr marL="216000" indent="-216000">
              <a:lnSpc>
                <a:spcPct val="100000"/>
              </a:lnSpc>
              <a:spcBef>
                <a:spcPts val="1400"/>
              </a:spcBef>
              <a:tabLst>
                <a:tab pos="0" algn="l"/>
              </a:tabLst>
            </a:pPr>
            <a:r>
              <a:rPr lang="en-US" sz="2200" spc="-1" dirty="0">
                <a:solidFill>
                  <a:schemeClr val="accent3">
                    <a:lumMod val="25000"/>
                  </a:schemeClr>
                </a:solidFill>
                <a:latin typeface="Abadi"/>
              </a:rPr>
              <a:t>Data sets are mainly collected by using the python functions. </a:t>
            </a:r>
            <a:endParaRPr lang="en-US" sz="2200" spc="-1" dirty="0">
              <a:solidFill>
                <a:srgbClr val="000000"/>
              </a:solidFill>
              <a:latin typeface="Arial"/>
            </a:endParaRPr>
          </a:p>
          <a:p>
            <a:pPr marL="216000" indent="-216000">
              <a:lnSpc>
                <a:spcPct val="100000"/>
              </a:lnSpc>
              <a:spcBef>
                <a:spcPts val="1400"/>
              </a:spcBef>
              <a:tabLst>
                <a:tab pos="0" algn="l"/>
              </a:tabLst>
            </a:pPr>
            <a:r>
              <a:rPr lang="en-US" sz="2200" spc="-1" dirty="0">
                <a:solidFill>
                  <a:schemeClr val="accent3">
                    <a:lumMod val="25000"/>
                  </a:schemeClr>
                </a:solidFill>
                <a:latin typeface="Abadi"/>
              </a:rPr>
              <a:t>Data is collected from various source, such as SpaceX API, Wikipedia, and other website links.</a:t>
            </a:r>
            <a:endParaRPr lang="en-US" sz="2200" spc="-1" dirty="0">
              <a:solidFill>
                <a:srgbClr val="000000"/>
              </a:solidFill>
              <a:latin typeface="Arial"/>
            </a:endParaRPr>
          </a:p>
          <a:p>
            <a:pPr marL="216000" indent="-216000">
              <a:lnSpc>
                <a:spcPct val="100000"/>
              </a:lnSpc>
              <a:spcBef>
                <a:spcPts val="1400"/>
              </a:spcBef>
              <a:tabLst>
                <a:tab pos="0" algn="l"/>
              </a:tabLst>
            </a:pPr>
            <a:r>
              <a:rPr lang="en-US" sz="2200" spc="-1" dirty="0">
                <a:solidFill>
                  <a:schemeClr val="accent3">
                    <a:lumMod val="25000"/>
                  </a:schemeClr>
                </a:solidFill>
                <a:latin typeface="Abadi"/>
              </a:rPr>
              <a:t>The data are then read and converted into Python Pandas API for further analyzing.</a:t>
            </a:r>
            <a:endParaRPr lang="en-US" sz="2200" spc="-1" dirty="0">
              <a:solidFill>
                <a:srgbClr val="000000"/>
              </a:solidFill>
              <a:latin typeface="Arial"/>
            </a:endParaRPr>
          </a:p>
          <a:p>
            <a:pPr marL="216000" indent="-216000">
              <a:lnSpc>
                <a:spcPct val="100000"/>
              </a:lnSpc>
              <a:spcBef>
                <a:spcPts val="1400"/>
              </a:spcBef>
              <a:tabLst>
                <a:tab pos="0" algn="l"/>
              </a:tabLst>
            </a:pPr>
            <a:r>
              <a:rPr lang="en-US" sz="2200" spc="-1" dirty="0">
                <a:solidFill>
                  <a:schemeClr val="accent3">
                    <a:lumMod val="25000"/>
                  </a:schemeClr>
                </a:solidFill>
                <a:latin typeface="Abadi"/>
              </a:rPr>
              <a:t>The data is also saved into csv file format .</a:t>
            </a:r>
            <a:endParaRPr lang="en-US" sz="2200" spc="-1" dirty="0">
              <a:solidFill>
                <a:srgbClr val="000000"/>
              </a:solidFill>
              <a:latin typeface="Arial"/>
            </a:endParaRPr>
          </a:p>
          <a:p>
            <a:pPr indent="0">
              <a:lnSpc>
                <a:spcPct val="100000"/>
              </a:lnSpc>
              <a:buNone/>
              <a:tabLst>
                <a:tab pos="0" algn="l"/>
              </a:tabLst>
            </a:pPr>
            <a:endParaRPr lang="en-US" sz="1800" spc="-1" dirty="0">
              <a:solidFill>
                <a:srgbClr val="000000"/>
              </a:solidFill>
              <a:latin typeface="Arial"/>
            </a:endParaRPr>
          </a:p>
        </p:txBody>
      </p:sp>
      <p:sp>
        <p:nvSpPr>
          <p:cNvPr id="180"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Data Collection</a:t>
            </a:r>
            <a:endParaRPr lang="en-US" sz="4000" spc="-1" dirty="0">
              <a:solidFill>
                <a:srgbClr val="000000"/>
              </a:solidFill>
              <a:latin typeface="Arial"/>
            </a:endParaRPr>
          </a:p>
        </p:txBody>
      </p:sp>
      <p:sp>
        <p:nvSpPr>
          <p:cNvPr id="3" name="PlaceHolder 2"/>
          <p:cNvSpPr>
            <a:spLocks noGrp="1"/>
          </p:cNvSpPr>
          <p:nvPr>
            <p:ph type="sldNum" idx="2"/>
          </p:nvPr>
        </p:nvSpPr>
        <p:spPr/>
        <p:txBody>
          <a:bodyPr/>
          <a:lstStyle/>
          <a:p>
            <a:fld id="{7F9A53C3-7302-41F1-B69E-7B5421DAD78C}" type="slidenum">
              <a:t>10</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Data Collection – SpaceX API</a:t>
            </a:r>
            <a:endParaRPr lang="en-US" sz="4000" spc="-1" dirty="0">
              <a:solidFill>
                <a:srgbClr val="000000"/>
              </a:solidFill>
              <a:latin typeface="Arial"/>
            </a:endParaRPr>
          </a:p>
        </p:txBody>
      </p:sp>
      <p:sp>
        <p:nvSpPr>
          <p:cNvPr id="182" name="Rectangle 181"/>
          <p:cNvSpPr/>
          <p:nvPr/>
        </p:nvSpPr>
        <p:spPr>
          <a:xfrm>
            <a:off x="610200" y="1361880"/>
            <a:ext cx="10902960" cy="21304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spc="-1" dirty="0">
                <a:solidFill>
                  <a:srgbClr val="000000"/>
                </a:solidFill>
                <a:latin typeface="Arial"/>
              </a:rPr>
              <a:t>Used Python requests.get() to below SpaceX API links to collect information:</a:t>
            </a:r>
          </a:p>
          <a:p>
            <a:pPr>
              <a:lnSpc>
                <a:spcPct val="100000"/>
              </a:lnSpc>
            </a:pPr>
            <a:endParaRPr lang="en-US" sz="1200" spc="-1" dirty="0">
              <a:solidFill>
                <a:srgbClr val="000000"/>
              </a:solidFill>
              <a:latin typeface="Arial"/>
            </a:endParaRPr>
          </a:p>
          <a:p>
            <a:pPr marL="216000" indent="-216000">
              <a:buClr>
                <a:srgbClr val="000000"/>
              </a:buClr>
              <a:buSzPct val="45000"/>
              <a:buFont typeface="Wingdings" charset="2"/>
              <a:buChar char=""/>
            </a:pPr>
            <a:r>
              <a:rPr lang="en-US" sz="1200" spc="-1" dirty="0">
                <a:solidFill>
                  <a:srgbClr val="000000"/>
                </a:solidFill>
                <a:latin typeface="Arial"/>
              </a:rPr>
              <a:t>https://cf-courses-data.s3.us.cloud-object-storage.appdomain.cloud/IBM-DS0321EN-SkillsNetwork/datasets/API_call_spacex_api.json</a:t>
            </a:r>
          </a:p>
          <a:p>
            <a:pPr marL="216000" indent="-216000">
              <a:buClr>
                <a:srgbClr val="000000"/>
              </a:buClr>
              <a:buSzPct val="45000"/>
              <a:buFont typeface="Wingdings" charset="2"/>
              <a:buChar char=""/>
            </a:pPr>
            <a:r>
              <a:rPr lang="en-US" sz="1200" spc="-1" dirty="0">
                <a:solidFill>
                  <a:srgbClr val="000000"/>
                </a:solidFill>
                <a:latin typeface="Arial"/>
              </a:rPr>
              <a:t>https://api.spacexdata.com/v4/rockets/</a:t>
            </a:r>
          </a:p>
          <a:p>
            <a:pPr marL="216000" indent="-216000">
              <a:buClr>
                <a:srgbClr val="000000"/>
              </a:buClr>
              <a:buSzPct val="45000"/>
              <a:buFont typeface="Wingdings" charset="2"/>
              <a:buChar char=""/>
            </a:pPr>
            <a:r>
              <a:rPr lang="en-US" sz="1200" spc="-1" dirty="0">
                <a:solidFill>
                  <a:srgbClr val="000000"/>
                </a:solidFill>
                <a:latin typeface="Arial"/>
              </a:rPr>
              <a:t>https://api.spacexdata.com/v4/launchpads</a:t>
            </a:r>
          </a:p>
          <a:p>
            <a:pPr marL="216000" indent="-216000">
              <a:buClr>
                <a:srgbClr val="000000"/>
              </a:buClr>
              <a:buSzPct val="45000"/>
              <a:buFont typeface="Wingdings" charset="2"/>
              <a:buChar char=""/>
            </a:pPr>
            <a:r>
              <a:rPr lang="en-US" sz="1200" spc="-1" dirty="0">
                <a:solidFill>
                  <a:srgbClr val="000000"/>
                </a:solidFill>
                <a:latin typeface="Arial"/>
              </a:rPr>
              <a:t>https://api.spacexdata.com/v4/payloads/</a:t>
            </a:r>
          </a:p>
          <a:p>
            <a:pPr marL="216000" indent="-216000">
              <a:buClr>
                <a:srgbClr val="000000"/>
              </a:buClr>
              <a:buSzPct val="45000"/>
              <a:buFont typeface="Wingdings" charset="2"/>
              <a:buChar char=""/>
            </a:pPr>
            <a:r>
              <a:rPr lang="en-US" sz="1200" spc="-1" dirty="0">
                <a:solidFill>
                  <a:srgbClr val="000000"/>
                </a:solidFill>
                <a:latin typeface="Arial"/>
              </a:rPr>
              <a:t>https://api.spacexdata.com/v4/cores/</a:t>
            </a:r>
          </a:p>
          <a:p>
            <a:pPr marL="216000" indent="-216000">
              <a:buClr>
                <a:srgbClr val="000000"/>
              </a:buClr>
              <a:buSzPct val="45000"/>
              <a:buFont typeface="Wingdings" charset="2"/>
              <a:buChar char=""/>
            </a:pPr>
            <a:r>
              <a:rPr lang="en-US" sz="1200" spc="-1" dirty="0">
                <a:solidFill>
                  <a:srgbClr val="000000"/>
                </a:solidFill>
                <a:latin typeface="Arial"/>
              </a:rPr>
              <a:t>https://api.spacexdata.com/v4/launches/past</a:t>
            </a:r>
          </a:p>
          <a:p>
            <a:pPr>
              <a:lnSpc>
                <a:spcPct val="100000"/>
              </a:lnSpc>
            </a:pPr>
            <a:endParaRPr lang="en-US" sz="1200" spc="-1" dirty="0">
              <a:solidFill>
                <a:srgbClr val="000000"/>
              </a:solidFill>
              <a:latin typeface="Arial"/>
            </a:endParaRPr>
          </a:p>
          <a:p>
            <a:pPr>
              <a:lnSpc>
                <a:spcPct val="100000"/>
              </a:lnSpc>
            </a:pPr>
            <a:r>
              <a:rPr lang="en-US" sz="1200" spc="-1" dirty="0">
                <a:solidFill>
                  <a:srgbClr val="000000"/>
                </a:solidFill>
                <a:latin typeface="Arial"/>
                <a:ea typeface="游ゴシック"/>
              </a:rPr>
              <a:t>All collected data is then converted in Python Pandas API Data frame and CSV file format .</a:t>
            </a:r>
            <a:endParaRPr lang="en-US" sz="1200" spc="-1" dirty="0">
              <a:solidFill>
                <a:srgbClr val="000000"/>
              </a:solidFill>
              <a:latin typeface="Arial"/>
            </a:endParaRPr>
          </a:p>
          <a:p>
            <a:pPr>
              <a:lnSpc>
                <a:spcPct val="100000"/>
              </a:lnSpc>
            </a:pPr>
            <a:r>
              <a:rPr lang="en-US" sz="1200" spc="-1" dirty="0">
                <a:solidFill>
                  <a:srgbClr val="000000"/>
                </a:solidFill>
                <a:latin typeface="Arial"/>
                <a:ea typeface="游ゴシック"/>
              </a:rPr>
              <a:t>Then, filter out other rocket launches and only keep Falcon 9 rocket information.</a:t>
            </a:r>
            <a:endParaRPr lang="en-US" sz="1200" spc="-1" dirty="0">
              <a:solidFill>
                <a:srgbClr val="000000"/>
              </a:solidFill>
              <a:latin typeface="Arial"/>
            </a:endParaRPr>
          </a:p>
        </p:txBody>
      </p:sp>
      <p:pic>
        <p:nvPicPr>
          <p:cNvPr id="183" name="Picture 182"/>
          <p:cNvPicPr/>
          <p:nvPr/>
        </p:nvPicPr>
        <p:blipFill>
          <a:blip r:embed="rId3"/>
          <a:stretch/>
        </p:blipFill>
        <p:spPr>
          <a:xfrm>
            <a:off x="1959120" y="3691800"/>
            <a:ext cx="8771040" cy="2365200"/>
          </a:xfrm>
          <a:prstGeom prst="rect">
            <a:avLst/>
          </a:prstGeom>
          <a:ln w="0">
            <a:noFill/>
          </a:ln>
        </p:spPr>
      </p:pic>
      <p:sp>
        <p:nvSpPr>
          <p:cNvPr id="184" name="Rectangle 183"/>
          <p:cNvSpPr/>
          <p:nvPr/>
        </p:nvSpPr>
        <p:spPr>
          <a:xfrm>
            <a:off x="3342600" y="3691800"/>
            <a:ext cx="868680" cy="2464920"/>
          </a:xfrm>
          <a:prstGeom prst="rect">
            <a:avLst/>
          </a:prstGeom>
          <a:noFill/>
          <a:ln w="36720">
            <a:solidFill>
              <a:srgbClr val="C9211E"/>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pPr>
              <a:lnSpc>
                <a:spcPct val="100000"/>
              </a:lnSpc>
            </a:pPr>
            <a:endParaRPr lang="en-US" spc="-1" dirty="0">
              <a:solidFill>
                <a:srgbClr val="000000"/>
              </a:solidFill>
              <a:latin typeface="Arial"/>
              <a:ea typeface="DejaVu Sans"/>
            </a:endParaRPr>
          </a:p>
        </p:txBody>
      </p:sp>
      <p:sp>
        <p:nvSpPr>
          <p:cNvPr id="185" name="Text Placeholder 2"/>
          <p:cNvSpPr/>
          <p:nvPr/>
        </p:nvSpPr>
        <p:spPr>
          <a:xfrm>
            <a:off x="1595520" y="609912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500" spc="-1" dirty="0">
                <a:solidFill>
                  <a:schemeClr val="accent3">
                    <a:lumMod val="25000"/>
                  </a:schemeClr>
                </a:solidFill>
                <a:latin typeface="Abadi"/>
              </a:rPr>
              <a:t>GitHub URL:</a:t>
            </a:r>
          </a:p>
          <a:p>
            <a:pPr>
              <a:spcBef>
                <a:spcPts val="1400"/>
              </a:spcBef>
            </a:pPr>
            <a:r>
              <a:rPr lang="en-US" sz="1300" spc="-1" dirty="0">
                <a:solidFill>
                  <a:schemeClr val="accent3">
                    <a:lumMod val="25000"/>
                  </a:schemeClr>
                </a:solidFill>
                <a:latin typeface="Abadi"/>
                <a:hlinkClick r:id="rId4"/>
              </a:rPr>
              <a:t>https://github.com/Rajshah296/IBM_Data_Science.git</a:t>
            </a:r>
            <a:endParaRPr lang="en-US" sz="1300" spc="-1" dirty="0">
              <a:solidFill>
                <a:schemeClr val="accent3">
                  <a:lumMod val="25000"/>
                </a:schemeClr>
              </a:solidFill>
              <a:latin typeface="Abadi"/>
            </a:endParaRPr>
          </a:p>
        </p:txBody>
      </p:sp>
      <p:sp>
        <p:nvSpPr>
          <p:cNvPr id="186" name="Text Placeholder 7"/>
          <p:cNvSpPr/>
          <p:nvPr/>
        </p:nvSpPr>
        <p:spPr>
          <a:xfrm>
            <a:off x="5988600" y="609228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500" spc="-1" dirty="0">
                <a:solidFill>
                  <a:schemeClr val="accent3">
                    <a:lumMod val="25000"/>
                  </a:schemeClr>
                </a:solidFill>
                <a:latin typeface="Abadi"/>
              </a:rPr>
              <a:t>File name: </a:t>
            </a:r>
          </a:p>
          <a:p>
            <a:pPr>
              <a:spcBef>
                <a:spcPts val="1400"/>
              </a:spcBef>
            </a:pPr>
            <a:r>
              <a:rPr lang="en-US" sz="1300" spc="-1" dirty="0">
                <a:solidFill>
                  <a:schemeClr val="accent3">
                    <a:lumMod val="25000"/>
                  </a:schemeClr>
                </a:solidFill>
                <a:latin typeface="Abadi"/>
              </a:rPr>
              <a:t>jupyter-labs-spacex-data-collection-api.ipynb</a:t>
            </a:r>
            <a:endParaRPr lang="en-US" sz="1300" spc="-1" dirty="0">
              <a:solidFill>
                <a:srgbClr val="000000"/>
              </a:solidFill>
              <a:latin typeface="Arial"/>
            </a:endParaRPr>
          </a:p>
        </p:txBody>
      </p:sp>
      <p:sp>
        <p:nvSpPr>
          <p:cNvPr id="2" name="PlaceHolder 1"/>
          <p:cNvSpPr>
            <a:spLocks noGrp="1"/>
          </p:cNvSpPr>
          <p:nvPr>
            <p:ph type="sldNum" idx="2"/>
          </p:nvPr>
        </p:nvSpPr>
        <p:spPr/>
        <p:txBody>
          <a:bodyPr/>
          <a:lstStyle/>
          <a:p>
            <a:fld id="{214A272B-4378-4062-974C-E1E29A53FA5B}" type="slidenum">
              <a:t>11</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7"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endParaRPr lang="en-US" sz="4000" spc="-1" dirty="0">
              <a:solidFill>
                <a:srgbClr val="1C7DDB"/>
              </a:solidFill>
              <a:latin typeface="Abadi"/>
              <a:ea typeface="IBM Plex Mono SemiBold"/>
            </a:endParaRPr>
          </a:p>
        </p:txBody>
      </p:sp>
      <p:sp>
        <p:nvSpPr>
          <p:cNvPr id="188" name="Title 1"/>
          <p:cNvSpPr/>
          <p:nvPr/>
        </p:nvSpPr>
        <p:spPr>
          <a:xfrm>
            <a:off x="922320" y="69120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Data Collection - Scraping</a:t>
            </a:r>
            <a:endParaRPr lang="en-US" sz="4000" spc="-1" dirty="0">
              <a:solidFill>
                <a:srgbClr val="000000"/>
              </a:solidFill>
              <a:latin typeface="Arial"/>
            </a:endParaRPr>
          </a:p>
        </p:txBody>
      </p:sp>
      <p:sp>
        <p:nvSpPr>
          <p:cNvPr id="189" name="Rectangle 188"/>
          <p:cNvSpPr/>
          <p:nvPr/>
        </p:nvSpPr>
        <p:spPr>
          <a:xfrm>
            <a:off x="610560" y="1589040"/>
            <a:ext cx="10902960" cy="142704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spc="-1" dirty="0">
                <a:solidFill>
                  <a:srgbClr val="000000"/>
                </a:solidFill>
                <a:latin typeface="Arial"/>
              </a:rPr>
              <a:t>Used Python requests.get() and Beautiful Soup API function to below Wikipedia links to collect information from a table in the website:</a:t>
            </a:r>
          </a:p>
          <a:p>
            <a:pPr>
              <a:lnSpc>
                <a:spcPct val="100000"/>
              </a:lnSpc>
            </a:pPr>
            <a:endParaRPr lang="en-US" sz="1200" spc="-1" dirty="0">
              <a:solidFill>
                <a:srgbClr val="000000"/>
              </a:solidFill>
              <a:latin typeface="Arial"/>
            </a:endParaRPr>
          </a:p>
          <a:p>
            <a:pPr marL="216000" indent="-216000">
              <a:buClr>
                <a:srgbClr val="000000"/>
              </a:buClr>
              <a:buSzPct val="45000"/>
              <a:buFont typeface="Wingdings" charset="2"/>
              <a:buChar char=""/>
            </a:pPr>
            <a:r>
              <a:rPr lang="en-US" sz="1200" spc="-1" dirty="0">
                <a:solidFill>
                  <a:srgbClr val="000000"/>
                </a:solidFill>
                <a:latin typeface="Arial"/>
              </a:rPr>
              <a:t>https://en.wikipedia.org/w/index.php?title=List_of_Falcon_9_and_Falcon_Heavy_launches&amp;oldid=1027686922</a:t>
            </a:r>
          </a:p>
          <a:p>
            <a:pPr>
              <a:lnSpc>
                <a:spcPct val="100000"/>
              </a:lnSpc>
            </a:pPr>
            <a:endParaRPr lang="en-US" sz="1200" spc="-1" dirty="0">
              <a:solidFill>
                <a:srgbClr val="000000"/>
              </a:solidFill>
              <a:latin typeface="Arial"/>
            </a:endParaRPr>
          </a:p>
          <a:p>
            <a:pPr>
              <a:lnSpc>
                <a:spcPct val="100000"/>
              </a:lnSpc>
            </a:pPr>
            <a:r>
              <a:rPr lang="en-US" sz="1200" spc="-1" dirty="0">
                <a:solidFill>
                  <a:srgbClr val="000000"/>
                </a:solidFill>
                <a:latin typeface="Arial"/>
              </a:rPr>
              <a:t>The </a:t>
            </a:r>
            <a:r>
              <a:rPr lang="en-US" sz="1200" spc="-1" dirty="0" smtClean="0">
                <a:solidFill>
                  <a:srgbClr val="000000"/>
                </a:solidFill>
                <a:latin typeface="Arial"/>
              </a:rPr>
              <a:t>Web scrapping </a:t>
            </a:r>
            <a:r>
              <a:rPr lang="en-US" sz="1200" spc="-1" dirty="0">
                <a:solidFill>
                  <a:srgbClr val="000000"/>
                </a:solidFill>
                <a:latin typeface="Arial"/>
              </a:rPr>
              <a:t>processed also including extracting column/header, parsing HTML table, and converting into Python Pandas API Data frame format and CSV file format.</a:t>
            </a:r>
          </a:p>
        </p:txBody>
      </p:sp>
      <p:sp>
        <p:nvSpPr>
          <p:cNvPr id="190" name="Text Placeholder 3"/>
          <p:cNvSpPr/>
          <p:nvPr/>
        </p:nvSpPr>
        <p:spPr>
          <a:xfrm>
            <a:off x="7224120" y="208800"/>
            <a:ext cx="302292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jupyter-labs-</a:t>
            </a:r>
            <a:r>
              <a:rPr lang="en-US" sz="1200" spc="-1" dirty="0">
                <a:solidFill>
                  <a:schemeClr val="accent3">
                    <a:lumMod val="25000"/>
                  </a:schemeClr>
                </a:solidFill>
                <a:latin typeface="Abadi"/>
              </a:rPr>
              <a:t>webscraping.ipynb</a:t>
            </a:r>
            <a:endParaRPr lang="en-US" sz="1200" spc="-1" dirty="0">
              <a:solidFill>
                <a:srgbClr val="000000"/>
              </a:solidFill>
              <a:latin typeface="Arial"/>
            </a:endParaRPr>
          </a:p>
        </p:txBody>
      </p:sp>
      <p:pic>
        <p:nvPicPr>
          <p:cNvPr id="191" name="Picture 190"/>
          <p:cNvPicPr/>
          <p:nvPr/>
        </p:nvPicPr>
        <p:blipFill>
          <a:blip r:embed="rId3"/>
          <a:stretch/>
        </p:blipFill>
        <p:spPr>
          <a:xfrm>
            <a:off x="681840" y="3254040"/>
            <a:ext cx="10764720" cy="2185920"/>
          </a:xfrm>
          <a:prstGeom prst="rect">
            <a:avLst/>
          </a:prstGeom>
          <a:ln w="0">
            <a:noFill/>
          </a:ln>
        </p:spPr>
      </p:pic>
      <p:sp>
        <p:nvSpPr>
          <p:cNvPr id="192" name="Text Placeholder 1"/>
          <p:cNvSpPr/>
          <p:nvPr/>
        </p:nvSpPr>
        <p:spPr>
          <a:xfrm>
            <a:off x="1595160" y="609948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a:solidFill>
                  <a:schemeClr val="accent3">
                    <a:lumMod val="25000"/>
                  </a:schemeClr>
                </a:solidFill>
                <a:latin typeface="Abadi"/>
                <a:hlinkClick r:id="rId4"/>
              </a:rPr>
              <a:t>https://github.com/Rajshah296/IBM_Data_Science.git</a:t>
            </a:r>
            <a:endParaRPr lang="en-US" sz="1200" spc="-1" dirty="0">
              <a:solidFill>
                <a:srgbClr val="000000"/>
              </a:solidFill>
              <a:latin typeface="Arial"/>
            </a:endParaRPr>
          </a:p>
        </p:txBody>
      </p:sp>
      <p:sp>
        <p:nvSpPr>
          <p:cNvPr id="193" name="Text Placeholder 9"/>
          <p:cNvSpPr/>
          <p:nvPr/>
        </p:nvSpPr>
        <p:spPr>
          <a:xfrm>
            <a:off x="5988240" y="609264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jupyter-labs-</a:t>
            </a:r>
            <a:r>
              <a:rPr lang="en-US" sz="1200" spc="-1" dirty="0">
                <a:solidFill>
                  <a:schemeClr val="accent3">
                    <a:lumMod val="25000"/>
                  </a:schemeClr>
                </a:solidFill>
                <a:latin typeface="Abadi"/>
              </a:rPr>
              <a:t>webscraping.ipynb</a:t>
            </a:r>
            <a:endParaRPr lang="en-US" sz="1200" spc="-1" dirty="0">
              <a:solidFill>
                <a:srgbClr val="000000"/>
              </a:solidFill>
              <a:latin typeface="Arial"/>
            </a:endParaRPr>
          </a:p>
        </p:txBody>
      </p:sp>
      <p:sp>
        <p:nvSpPr>
          <p:cNvPr id="2" name="PlaceHolder 1"/>
          <p:cNvSpPr>
            <a:spLocks noGrp="1"/>
          </p:cNvSpPr>
          <p:nvPr>
            <p:ph type="sldNum" idx="2"/>
          </p:nvPr>
        </p:nvSpPr>
        <p:spPr/>
        <p:txBody>
          <a:bodyPr/>
          <a:lstStyle/>
          <a:p>
            <a:fld id="{8AC88047-4311-48BE-A0A9-B41991A369F4}" type="slidenum">
              <a:t>12</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4"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Data Wrangling</a:t>
            </a:r>
            <a:endParaRPr lang="en-US" sz="4000" spc="-1" dirty="0">
              <a:solidFill>
                <a:srgbClr val="000000"/>
              </a:solidFill>
              <a:latin typeface="Arial"/>
            </a:endParaRPr>
          </a:p>
        </p:txBody>
      </p:sp>
      <p:sp>
        <p:nvSpPr>
          <p:cNvPr id="195" name="Rectangle 194"/>
          <p:cNvSpPr/>
          <p:nvPr/>
        </p:nvSpPr>
        <p:spPr>
          <a:xfrm>
            <a:off x="664200" y="1441080"/>
            <a:ext cx="10902960" cy="18802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spc="-1" dirty="0">
                <a:solidFill>
                  <a:srgbClr val="000000"/>
                </a:solidFill>
                <a:latin typeface="Arial"/>
              </a:rPr>
              <a:t>The collected data is further processed to further understand it</a:t>
            </a:r>
            <a:r>
              <a:rPr lang="en-US" sz="1600" spc="-1" dirty="0" smtClean="0">
                <a:solidFill>
                  <a:srgbClr val="000000"/>
                </a:solidFill>
                <a:latin typeface="Arial"/>
              </a:rPr>
              <a:t>:</a:t>
            </a:r>
          </a:p>
          <a:p>
            <a:pPr marL="216000" indent="-216000">
              <a:lnSpc>
                <a:spcPct val="100000"/>
              </a:lnSpc>
              <a:buClr>
                <a:srgbClr val="000000"/>
              </a:buClr>
              <a:buFont typeface="OpenSymbol"/>
              <a:buAutoNum type="arabicParenR"/>
            </a:pPr>
            <a:r>
              <a:rPr lang="en-US" sz="1600" spc="-1" dirty="0">
                <a:solidFill>
                  <a:srgbClr val="000000"/>
                </a:solidFill>
                <a:latin typeface="Arial"/>
              </a:rPr>
              <a:t> </a:t>
            </a:r>
            <a:r>
              <a:rPr lang="en-US" sz="1600" spc="-1" dirty="0">
                <a:solidFill>
                  <a:srgbClr val="000000"/>
                </a:solidFill>
                <a:latin typeface="Arial"/>
              </a:rPr>
              <a:t>Drop the irrelevant columns from the dataset.</a:t>
            </a:r>
            <a:endParaRPr lang="en-US" sz="1600" spc="-1" dirty="0">
              <a:solidFill>
                <a:srgbClr val="000000"/>
              </a:solidFill>
              <a:latin typeface="Arial"/>
            </a:endParaRPr>
          </a:p>
          <a:p>
            <a:pPr marL="216000" indent="-216000">
              <a:buClr>
                <a:srgbClr val="000000"/>
              </a:buClr>
              <a:buFont typeface="OpenSymbol"/>
              <a:buAutoNum type="arabicParenR"/>
            </a:pPr>
            <a:r>
              <a:rPr lang="en-US" sz="1600" spc="-1" dirty="0">
                <a:solidFill>
                  <a:srgbClr val="000000"/>
                </a:solidFill>
                <a:latin typeface="Arial"/>
              </a:rPr>
              <a:t>Replace missing values with mean of other values</a:t>
            </a:r>
          </a:p>
          <a:p>
            <a:pPr marL="216000" indent="-216000">
              <a:buClr>
                <a:srgbClr val="000000"/>
              </a:buClr>
              <a:buFont typeface="OpenSymbol"/>
              <a:buAutoNum type="arabicParenR"/>
            </a:pPr>
            <a:r>
              <a:rPr lang="en-US" sz="1600" spc="-1" dirty="0">
                <a:solidFill>
                  <a:srgbClr val="000000"/>
                </a:solidFill>
                <a:latin typeface="Arial"/>
              </a:rPr>
              <a:t>Calculate number of rocket launch site, orbit, launches count, and landing outcomes</a:t>
            </a:r>
          </a:p>
          <a:p>
            <a:pPr marL="216000" indent="-216000">
              <a:buClr>
                <a:srgbClr val="000000"/>
              </a:buClr>
              <a:buFont typeface="OpenSymbol"/>
              <a:buAutoNum type="arabicParenR"/>
            </a:pPr>
            <a:r>
              <a:rPr lang="en-US" sz="1600" spc="-1" dirty="0">
                <a:solidFill>
                  <a:srgbClr val="000000"/>
                </a:solidFill>
                <a:latin typeface="Arial"/>
              </a:rPr>
              <a:t>Simplify landing outcome into numeric data (Fail : 0 and Success : 1</a:t>
            </a:r>
            <a:r>
              <a:rPr lang="en-US" sz="1600" spc="-1" dirty="0" smtClean="0">
                <a:solidFill>
                  <a:srgbClr val="000000"/>
                </a:solidFill>
                <a:latin typeface="Arial"/>
              </a:rPr>
              <a:t>)</a:t>
            </a:r>
          </a:p>
          <a:p>
            <a:pPr marL="216000" indent="-216000">
              <a:buClr>
                <a:srgbClr val="000000"/>
              </a:buClr>
              <a:buFont typeface="OpenSymbol"/>
              <a:buAutoNum type="arabicParenR"/>
            </a:pPr>
            <a:r>
              <a:rPr lang="en-US" sz="1600" spc="-1" dirty="0" smtClean="0">
                <a:solidFill>
                  <a:srgbClr val="000000"/>
                </a:solidFill>
                <a:latin typeface="Arial"/>
              </a:rPr>
              <a:t> Applied one-hot encoding on various categorical features of the dataset like Serial number, Flights, </a:t>
            </a:r>
            <a:r>
              <a:rPr lang="en-US" sz="1600" spc="-1" dirty="0" err="1" smtClean="0">
                <a:solidFill>
                  <a:srgbClr val="000000"/>
                </a:solidFill>
                <a:latin typeface="Arial"/>
              </a:rPr>
              <a:t>Reused,etc</a:t>
            </a:r>
            <a:r>
              <a:rPr lang="en-US" sz="1600" spc="-1" dirty="0" smtClean="0">
                <a:solidFill>
                  <a:srgbClr val="000000"/>
                </a:solidFill>
                <a:latin typeface="Arial"/>
              </a:rPr>
              <a:t>.</a:t>
            </a:r>
            <a:endParaRPr lang="en-US" sz="1600" spc="-1" dirty="0">
              <a:solidFill>
                <a:srgbClr val="000000"/>
              </a:solidFill>
              <a:latin typeface="Arial"/>
            </a:endParaRPr>
          </a:p>
          <a:p>
            <a:pPr marL="216000" indent="-216000">
              <a:buClr>
                <a:srgbClr val="000000"/>
              </a:buClr>
              <a:buFont typeface="OpenSymbol"/>
              <a:buAutoNum type="arabicParenR"/>
            </a:pPr>
            <a:r>
              <a:rPr lang="en-US" sz="1600" spc="-1" dirty="0">
                <a:solidFill>
                  <a:srgbClr val="000000"/>
                </a:solidFill>
                <a:latin typeface="Arial"/>
                <a:ea typeface="游ゴシック"/>
              </a:rPr>
              <a:t>Calculate landing success rate based on past data</a:t>
            </a:r>
            <a:endParaRPr lang="en-US" sz="1600" spc="-1" dirty="0">
              <a:solidFill>
                <a:srgbClr val="000000"/>
              </a:solidFill>
              <a:latin typeface="Arial"/>
            </a:endParaRPr>
          </a:p>
        </p:txBody>
      </p:sp>
      <p:pic>
        <p:nvPicPr>
          <p:cNvPr id="196" name="Picture 195"/>
          <p:cNvPicPr/>
          <p:nvPr/>
        </p:nvPicPr>
        <p:blipFill>
          <a:blip r:embed="rId3"/>
          <a:stretch/>
        </p:blipFill>
        <p:spPr>
          <a:xfrm>
            <a:off x="737640" y="3829680"/>
            <a:ext cx="1770120" cy="765360"/>
          </a:xfrm>
          <a:prstGeom prst="rect">
            <a:avLst/>
          </a:prstGeom>
          <a:ln w="0">
            <a:noFill/>
          </a:ln>
        </p:spPr>
      </p:pic>
      <p:pic>
        <p:nvPicPr>
          <p:cNvPr id="197" name="Picture 196"/>
          <p:cNvPicPr/>
          <p:nvPr/>
        </p:nvPicPr>
        <p:blipFill>
          <a:blip r:embed="rId4"/>
          <a:stretch/>
        </p:blipFill>
        <p:spPr>
          <a:xfrm>
            <a:off x="3695040" y="3786840"/>
            <a:ext cx="913680" cy="1682640"/>
          </a:xfrm>
          <a:prstGeom prst="rect">
            <a:avLst/>
          </a:prstGeom>
          <a:ln w="0">
            <a:noFill/>
          </a:ln>
        </p:spPr>
      </p:pic>
      <p:pic>
        <p:nvPicPr>
          <p:cNvPr id="198" name="Picture 197"/>
          <p:cNvPicPr/>
          <p:nvPr/>
        </p:nvPicPr>
        <p:blipFill>
          <a:blip r:embed="rId5"/>
          <a:stretch/>
        </p:blipFill>
        <p:spPr>
          <a:xfrm>
            <a:off x="6210000" y="3873960"/>
            <a:ext cx="913680" cy="1041120"/>
          </a:xfrm>
          <a:prstGeom prst="rect">
            <a:avLst/>
          </a:prstGeom>
          <a:ln w="0">
            <a:noFill/>
          </a:ln>
        </p:spPr>
      </p:pic>
      <p:pic>
        <p:nvPicPr>
          <p:cNvPr id="199" name="Picture 198"/>
          <p:cNvPicPr/>
          <p:nvPr/>
        </p:nvPicPr>
        <p:blipFill>
          <a:blip r:embed="rId6"/>
          <a:stretch/>
        </p:blipFill>
        <p:spPr>
          <a:xfrm>
            <a:off x="8658000" y="4037040"/>
            <a:ext cx="1924920" cy="449280"/>
          </a:xfrm>
          <a:prstGeom prst="rect">
            <a:avLst/>
          </a:prstGeom>
          <a:ln w="0">
            <a:noFill/>
          </a:ln>
        </p:spPr>
      </p:pic>
      <p:sp>
        <p:nvSpPr>
          <p:cNvPr id="200" name="Rectangle 199"/>
          <p:cNvSpPr/>
          <p:nvPr/>
        </p:nvSpPr>
        <p:spPr>
          <a:xfrm>
            <a:off x="690480" y="3338280"/>
            <a:ext cx="141012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pc="-1" dirty="0">
                <a:solidFill>
                  <a:srgbClr val="000000"/>
                </a:solidFill>
                <a:latin typeface="Arial"/>
              </a:rPr>
              <a:t>Launch site:</a:t>
            </a:r>
          </a:p>
        </p:txBody>
      </p:sp>
      <p:sp>
        <p:nvSpPr>
          <p:cNvPr id="201" name="Rectangle 200"/>
          <p:cNvSpPr/>
          <p:nvPr/>
        </p:nvSpPr>
        <p:spPr>
          <a:xfrm>
            <a:off x="3772800" y="3321360"/>
            <a:ext cx="73980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pc="-1" dirty="0">
                <a:solidFill>
                  <a:srgbClr val="000000"/>
                </a:solidFill>
                <a:latin typeface="Arial"/>
              </a:rPr>
              <a:t>Orbit:</a:t>
            </a:r>
          </a:p>
        </p:txBody>
      </p:sp>
      <p:sp>
        <p:nvSpPr>
          <p:cNvPr id="202" name="Rectangle 201"/>
          <p:cNvSpPr/>
          <p:nvPr/>
        </p:nvSpPr>
        <p:spPr>
          <a:xfrm>
            <a:off x="5515560" y="3337920"/>
            <a:ext cx="210672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pc="-1" dirty="0">
                <a:solidFill>
                  <a:srgbClr val="000000"/>
                </a:solidFill>
                <a:latin typeface="Arial"/>
              </a:rPr>
              <a:t>Landing outcomes:</a:t>
            </a:r>
          </a:p>
        </p:txBody>
      </p:sp>
      <p:sp>
        <p:nvSpPr>
          <p:cNvPr id="203" name="Rectangle 202"/>
          <p:cNvSpPr/>
          <p:nvPr/>
        </p:nvSpPr>
        <p:spPr>
          <a:xfrm>
            <a:off x="8248320" y="3337920"/>
            <a:ext cx="239940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pc="-1" dirty="0">
                <a:solidFill>
                  <a:srgbClr val="000000"/>
                </a:solidFill>
                <a:latin typeface="Arial"/>
              </a:rPr>
              <a:t>Landing success rate:</a:t>
            </a:r>
          </a:p>
        </p:txBody>
      </p:sp>
      <p:sp>
        <p:nvSpPr>
          <p:cNvPr id="204" name="Text Placeholder 4"/>
          <p:cNvSpPr/>
          <p:nvPr/>
        </p:nvSpPr>
        <p:spPr>
          <a:xfrm>
            <a:off x="1595160" y="609948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a:solidFill>
                  <a:schemeClr val="accent3">
                    <a:lumMod val="25000"/>
                  </a:schemeClr>
                </a:solidFill>
                <a:latin typeface="Abadi"/>
                <a:hlinkClick r:id="rId7"/>
              </a:rPr>
              <a:t>https://github.com/Rajshah296/IBM_Data_Science.git</a:t>
            </a:r>
            <a:endParaRPr lang="en-US" sz="1200" spc="-1" dirty="0">
              <a:solidFill>
                <a:srgbClr val="000000"/>
              </a:solidFill>
              <a:latin typeface="Arial"/>
            </a:endParaRPr>
          </a:p>
        </p:txBody>
      </p:sp>
      <p:sp>
        <p:nvSpPr>
          <p:cNvPr id="205" name="Text Placeholder 10"/>
          <p:cNvSpPr/>
          <p:nvPr/>
        </p:nvSpPr>
        <p:spPr>
          <a:xfrm>
            <a:off x="5988240" y="609264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labs-jupyter-spacex-Data wrangling.ipynb</a:t>
            </a:r>
            <a:endParaRPr lang="en-US" sz="1200" spc="-1" dirty="0">
              <a:solidFill>
                <a:srgbClr val="000000"/>
              </a:solidFill>
              <a:latin typeface="Arial"/>
            </a:endParaRPr>
          </a:p>
        </p:txBody>
      </p:sp>
      <p:sp>
        <p:nvSpPr>
          <p:cNvPr id="206" name="Rectangle 205"/>
          <p:cNvSpPr/>
          <p:nvPr/>
        </p:nvSpPr>
        <p:spPr>
          <a:xfrm>
            <a:off x="624240" y="4767120"/>
            <a:ext cx="236772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100" spc="-1" dirty="0">
                <a:solidFill>
                  <a:srgbClr val="000000"/>
                </a:solidFill>
                <a:latin typeface="Arial"/>
              </a:rPr>
              <a:t>*[CCAFS LC 40]</a:t>
            </a:r>
          </a:p>
          <a:p>
            <a:pPr>
              <a:lnSpc>
                <a:spcPct val="100000"/>
              </a:lnSpc>
            </a:pPr>
            <a:r>
              <a:rPr lang="en-US" sz="1100" spc="-1" dirty="0">
                <a:solidFill>
                  <a:srgbClr val="000000"/>
                </a:solidFill>
                <a:latin typeface="Arial"/>
              </a:rPr>
              <a:t>also come out on later data</a:t>
            </a:r>
          </a:p>
        </p:txBody>
      </p:sp>
      <p:sp>
        <p:nvSpPr>
          <p:cNvPr id="2" name="PlaceHolder 1"/>
          <p:cNvSpPr>
            <a:spLocks noGrp="1"/>
          </p:cNvSpPr>
          <p:nvPr>
            <p:ph type="sldNum" idx="2"/>
          </p:nvPr>
        </p:nvSpPr>
        <p:spPr/>
        <p:txBody>
          <a:bodyPr/>
          <a:lstStyle/>
          <a:p>
            <a:fld id="{1F3DC11A-EEA8-4DFF-8C7E-64A3C46F1F13}" type="slidenum">
              <a:t>13</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7" name="PlaceHolder 1"/>
          <p:cNvSpPr>
            <a:spLocks noGrp="1"/>
          </p:cNvSpPr>
          <p:nvPr>
            <p:ph/>
          </p:nvPr>
        </p:nvSpPr>
        <p:spPr>
          <a:xfrm>
            <a:off x="1082842" y="1579680"/>
            <a:ext cx="9852518" cy="4446000"/>
          </a:xfrm>
          <a:prstGeom prst="rect">
            <a:avLst/>
          </a:prstGeom>
          <a:noFill/>
          <a:ln w="0">
            <a:noFill/>
          </a:ln>
        </p:spPr>
        <p:txBody>
          <a:bodyPr lIns="0" tIns="0" rIns="0" bIns="0" anchor="t">
            <a:noAutofit/>
          </a:bodyPr>
          <a:lstStyle/>
          <a:p>
            <a:pPr indent="0">
              <a:lnSpc>
                <a:spcPct val="100000"/>
              </a:lnSpc>
              <a:spcBef>
                <a:spcPts val="1400"/>
              </a:spcBef>
              <a:buNone/>
              <a:tabLst>
                <a:tab pos="0" algn="l"/>
              </a:tabLst>
            </a:pPr>
            <a:endParaRPr lang="en-US" sz="2200" spc="-1" dirty="0">
              <a:solidFill>
                <a:srgbClr val="000000"/>
              </a:solidFill>
              <a:latin typeface="Arial"/>
            </a:endParaRPr>
          </a:p>
          <a:p>
            <a:pPr indent="0">
              <a:lnSpc>
                <a:spcPct val="100000"/>
              </a:lnSpc>
              <a:buNone/>
              <a:tabLst>
                <a:tab pos="0" algn="l"/>
              </a:tabLst>
            </a:pPr>
            <a:r>
              <a:rPr lang="en-US" sz="1800" spc="-1" dirty="0">
                <a:solidFill>
                  <a:srgbClr val="000000"/>
                </a:solidFill>
                <a:latin typeface="Calibri"/>
              </a:rPr>
              <a:t>For Exploratory Data Analysis (EDA), several graph/chart  have been created </a:t>
            </a:r>
            <a:r>
              <a:rPr lang="en-US" sz="1800" spc="-1" dirty="0" smtClean="0">
                <a:solidFill>
                  <a:srgbClr val="000000"/>
                </a:solidFill>
                <a:latin typeface="Calibri"/>
              </a:rPr>
              <a:t>:</a:t>
            </a:r>
            <a:endParaRPr lang="en-US" sz="1800" spc="-1" dirty="0" smtClean="0">
              <a:solidFill>
                <a:srgbClr val="000000"/>
              </a:solidFill>
              <a:latin typeface="Arial"/>
            </a:endParaRPr>
          </a:p>
          <a:p>
            <a:pPr indent="0">
              <a:lnSpc>
                <a:spcPct val="100000"/>
              </a:lnSpc>
              <a:buNone/>
              <a:tabLst>
                <a:tab pos="0" algn="l"/>
              </a:tabLst>
            </a:pPr>
            <a:endParaRPr lang="en-US" sz="1800" spc="-1" dirty="0" smtClean="0">
              <a:solidFill>
                <a:srgbClr val="000000"/>
              </a:solidFill>
              <a:latin typeface="Arial"/>
            </a:endParaRPr>
          </a:p>
          <a:p>
            <a:pPr>
              <a:lnSpc>
                <a:spcPct val="100000"/>
              </a:lnSpc>
              <a:tabLst>
                <a:tab pos="0" algn="l"/>
              </a:tabLst>
            </a:pPr>
            <a:r>
              <a:rPr lang="en-US" sz="1800" spc="-1" dirty="0" smtClean="0">
                <a:solidFill>
                  <a:srgbClr val="000000"/>
                </a:solidFill>
                <a:latin typeface="Calibri"/>
                <a:ea typeface="游ゴシック"/>
              </a:rPr>
              <a:t>Scatter </a:t>
            </a:r>
            <a:r>
              <a:rPr lang="en-US" sz="1800" spc="-1" dirty="0">
                <a:solidFill>
                  <a:srgbClr val="000000"/>
                </a:solidFill>
                <a:latin typeface="Calibri"/>
                <a:ea typeface="游ゴシック"/>
              </a:rPr>
              <a:t>plot (Flight Number vs. PayloadMass,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Scatter plot (Flight Number vs. Launch site,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Scatter plot (Payload Mass vs. Launch site,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Bar chart (Orbit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Scatter plot(Flight Number vs. Orbit,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Scatter plot(Payload Mass vs. Orbit, and Landing outcomes)</a:t>
            </a:r>
            <a:endParaRPr lang="en-US" sz="1800" spc="-1" dirty="0">
              <a:solidFill>
                <a:srgbClr val="000000"/>
              </a:solidFill>
              <a:latin typeface="Arial"/>
            </a:endParaRPr>
          </a:p>
          <a:p>
            <a:pPr>
              <a:lnSpc>
                <a:spcPct val="100000"/>
              </a:lnSpc>
              <a:tabLst>
                <a:tab pos="0" algn="l"/>
              </a:tabLst>
            </a:pPr>
            <a:r>
              <a:rPr lang="en-US" sz="1800" spc="-1" dirty="0">
                <a:solidFill>
                  <a:srgbClr val="000000"/>
                </a:solidFill>
                <a:latin typeface="Calibri"/>
                <a:ea typeface="游ゴシック"/>
              </a:rPr>
              <a:t>Line chart (Year vs. Success rate)</a:t>
            </a:r>
            <a:endParaRPr lang="en-US" sz="1800" spc="-1" dirty="0">
              <a:solidFill>
                <a:srgbClr val="000000"/>
              </a:solidFill>
              <a:latin typeface="Arial"/>
            </a:endParaRPr>
          </a:p>
          <a:p>
            <a:pPr indent="0">
              <a:lnSpc>
                <a:spcPct val="100000"/>
              </a:lnSpc>
              <a:buNone/>
              <a:tabLst>
                <a:tab pos="0" algn="l"/>
              </a:tabLst>
            </a:pPr>
            <a:endParaRPr lang="en-US" sz="1800" spc="-1" dirty="0">
              <a:solidFill>
                <a:srgbClr val="000000"/>
              </a:solidFill>
              <a:latin typeface="Arial"/>
            </a:endParaRPr>
          </a:p>
          <a:p>
            <a:pPr indent="0">
              <a:lnSpc>
                <a:spcPct val="100000"/>
              </a:lnSpc>
              <a:buNone/>
              <a:tabLst>
                <a:tab pos="0" algn="l"/>
              </a:tabLst>
            </a:pPr>
            <a:endParaRPr lang="en-US" sz="1800" spc="-1" dirty="0" smtClean="0">
              <a:solidFill>
                <a:srgbClr val="000000"/>
              </a:solidFill>
              <a:latin typeface="Calibri"/>
              <a:ea typeface="游ゴシック"/>
            </a:endParaRPr>
          </a:p>
          <a:p>
            <a:pPr indent="0">
              <a:lnSpc>
                <a:spcPct val="100000"/>
              </a:lnSpc>
              <a:buNone/>
              <a:tabLst>
                <a:tab pos="0" algn="l"/>
              </a:tabLst>
            </a:pPr>
            <a:r>
              <a:rPr lang="en-US" sz="1800" spc="-1" dirty="0" smtClean="0">
                <a:solidFill>
                  <a:srgbClr val="000000"/>
                </a:solidFill>
                <a:latin typeface="Calibri"/>
                <a:ea typeface="游ゴシック"/>
              </a:rPr>
              <a:t>Each </a:t>
            </a:r>
            <a:r>
              <a:rPr lang="en-US" sz="1800" spc="-1" dirty="0">
                <a:solidFill>
                  <a:srgbClr val="000000"/>
                </a:solidFill>
                <a:latin typeface="Calibri"/>
                <a:ea typeface="游ゴシック"/>
              </a:rPr>
              <a:t>plot and chart figure will be shown on later slides.</a:t>
            </a:r>
            <a:endParaRPr lang="en-US" sz="1800" spc="-1" dirty="0">
              <a:solidFill>
                <a:srgbClr val="000000"/>
              </a:solidFill>
              <a:latin typeface="Arial"/>
            </a:endParaRPr>
          </a:p>
        </p:txBody>
      </p:sp>
      <p:sp>
        <p:nvSpPr>
          <p:cNvPr id="208"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EDA with Data Visualization</a:t>
            </a:r>
            <a:endParaRPr lang="en-US" sz="4000" spc="-1" dirty="0">
              <a:solidFill>
                <a:srgbClr val="000000"/>
              </a:solidFill>
              <a:latin typeface="Arial"/>
            </a:endParaRPr>
          </a:p>
        </p:txBody>
      </p:sp>
      <p:sp>
        <p:nvSpPr>
          <p:cNvPr id="209" name="Text Placeholder 6"/>
          <p:cNvSpPr/>
          <p:nvPr/>
        </p:nvSpPr>
        <p:spPr>
          <a:xfrm>
            <a:off x="1583128" y="623376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smtClean="0">
                <a:solidFill>
                  <a:schemeClr val="accent3">
                    <a:lumMod val="25000"/>
                  </a:schemeClr>
                </a:solidFill>
                <a:latin typeface="Abadi"/>
                <a:hlinkClick r:id="rId3"/>
              </a:rPr>
              <a:t>https://github.com/Rajshah296/IBM_Data_Science.git</a:t>
            </a:r>
            <a:endParaRPr lang="en-US" sz="1200" spc="-1" dirty="0">
              <a:solidFill>
                <a:srgbClr val="000000"/>
              </a:solidFill>
              <a:latin typeface="Arial"/>
            </a:endParaRPr>
          </a:p>
        </p:txBody>
      </p:sp>
      <p:sp>
        <p:nvSpPr>
          <p:cNvPr id="210" name="Text Placeholder 11"/>
          <p:cNvSpPr/>
          <p:nvPr/>
        </p:nvSpPr>
        <p:spPr>
          <a:xfrm>
            <a:off x="6009101" y="623376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jupyter-labs-eda-dataviz.ipynb.jupyterlite.ipynb</a:t>
            </a:r>
            <a:endParaRPr lang="en-US" sz="1200" spc="-1" dirty="0">
              <a:solidFill>
                <a:srgbClr val="000000"/>
              </a:solidFill>
              <a:latin typeface="Arial"/>
            </a:endParaRPr>
          </a:p>
        </p:txBody>
      </p:sp>
      <p:sp>
        <p:nvSpPr>
          <p:cNvPr id="3" name="PlaceHolder 2"/>
          <p:cNvSpPr>
            <a:spLocks noGrp="1"/>
          </p:cNvSpPr>
          <p:nvPr>
            <p:ph type="sldNum" idx="2"/>
          </p:nvPr>
        </p:nvSpPr>
        <p:spPr/>
        <p:txBody>
          <a:bodyPr/>
          <a:lstStyle/>
          <a:p>
            <a:fld id="{75FF4F10-0CDE-48A4-80FD-46D26A11C2C6}" type="slidenum">
              <a:t>14</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1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EDA with SQL</a:t>
            </a:r>
            <a:endParaRPr lang="en-US" sz="4000" spc="-1" dirty="0">
              <a:solidFill>
                <a:srgbClr val="000000"/>
              </a:solidFill>
              <a:latin typeface="Arial"/>
            </a:endParaRPr>
          </a:p>
        </p:txBody>
      </p:sp>
      <p:sp>
        <p:nvSpPr>
          <p:cNvPr id="212" name="Text Placeholder 5"/>
          <p:cNvSpPr/>
          <p:nvPr/>
        </p:nvSpPr>
        <p:spPr>
          <a:xfrm>
            <a:off x="1594800" y="609984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smtClean="0">
                <a:solidFill>
                  <a:schemeClr val="accent3">
                    <a:lumMod val="25000"/>
                  </a:schemeClr>
                </a:solidFill>
                <a:latin typeface="Abadi"/>
                <a:hlinkClick r:id="rId3"/>
              </a:rPr>
              <a:t>https://github.com/Rajshah296/IBM_Data_Science.git</a:t>
            </a:r>
            <a:endParaRPr lang="en-US" sz="1200" spc="-1" dirty="0">
              <a:solidFill>
                <a:srgbClr val="000000"/>
              </a:solidFill>
              <a:latin typeface="Arial"/>
            </a:endParaRPr>
          </a:p>
        </p:txBody>
      </p:sp>
      <p:sp>
        <p:nvSpPr>
          <p:cNvPr id="213" name="Text Placeholder 8"/>
          <p:cNvSpPr/>
          <p:nvPr/>
        </p:nvSpPr>
        <p:spPr>
          <a:xfrm>
            <a:off x="5987880" y="609300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jupyter-labs-eda-sql-coursera_sqllite.ipynb</a:t>
            </a:r>
            <a:endParaRPr lang="en-US" sz="1200" spc="-1" dirty="0">
              <a:solidFill>
                <a:srgbClr val="000000"/>
              </a:solidFill>
              <a:latin typeface="Arial"/>
            </a:endParaRPr>
          </a:p>
        </p:txBody>
      </p:sp>
      <p:sp>
        <p:nvSpPr>
          <p:cNvPr id="214" name="PlaceHolder 4"/>
          <p:cNvSpPr txBox="1"/>
          <p:nvPr/>
        </p:nvSpPr>
        <p:spPr>
          <a:xfrm>
            <a:off x="1190880" y="1580040"/>
            <a:ext cx="9744840" cy="354204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rPr>
              <a:t>For Exploratory Data Analysis (EDA) with SQL :</a:t>
            </a:r>
            <a:endParaRPr lang="en-US" spc="-1" dirty="0">
              <a:solidFill>
                <a:srgbClr val="000000"/>
              </a:solidFill>
              <a:latin typeface="Arial"/>
            </a:endParaRPr>
          </a:p>
          <a:p>
            <a:pPr>
              <a:tabLst>
                <a:tab pos="0" algn="l"/>
              </a:tabLst>
            </a:pP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For this analysis, another data is extracted and analyzed</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z="1200" spc="-1" dirty="0">
                <a:solidFill>
                  <a:srgbClr val="000000"/>
                </a:solidFill>
                <a:latin typeface="Calibri"/>
                <a:ea typeface="游ゴシック"/>
              </a:rPr>
              <a:t>https://cf-courses-data.s3.us.cloud-object-storage.appdomain.cloud/IBM-DS0321EN-SkillsNetwork/labs/module_2/data/Spacex.csv</a:t>
            </a:r>
            <a:endParaRPr lang="en-US" sz="1200"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all launch site list (4 Launch sites are available in the data)</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Total Payload Mass (kg) : 45,596kg</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Average Payload Mass (kg) : 2,928kg</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dates of launch (Such as the earliest date launch record is on 4</a:t>
            </a:r>
            <a:r>
              <a:rPr lang="en-US" spc="-1" baseline="33000" dirty="0">
                <a:solidFill>
                  <a:srgbClr val="000000"/>
                </a:solidFill>
                <a:latin typeface="Calibri"/>
                <a:ea typeface="游ゴシック"/>
              </a:rPr>
              <a:t>th</a:t>
            </a:r>
            <a:r>
              <a:rPr lang="en-US" spc="-1" dirty="0">
                <a:solidFill>
                  <a:srgbClr val="000000"/>
                </a:solidFill>
                <a:latin typeface="Calibri"/>
                <a:ea typeface="游ゴシック"/>
              </a:rPr>
              <a:t> Oct 2010)</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list of Booster Version</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count of the recorded mission’s success and failure </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the which Booster Version has the max Payload Mass</a:t>
            </a:r>
            <a:endParaRPr lang="en-US" spc="-1" dirty="0">
              <a:solidFill>
                <a:srgbClr val="000000"/>
              </a:solidFill>
              <a:latin typeface="Arial"/>
            </a:endParaRPr>
          </a:p>
          <a:p>
            <a:pPr marL="432000" indent="-324000">
              <a:buClr>
                <a:srgbClr val="000000"/>
              </a:buClr>
              <a:buFont typeface="OpenSymbol"/>
              <a:buAutoNum type="arabicParenR"/>
              <a:tabLst>
                <a:tab pos="0" algn="l"/>
              </a:tabLst>
            </a:pPr>
            <a:r>
              <a:rPr lang="en-US" spc="-1" dirty="0">
                <a:solidFill>
                  <a:srgbClr val="000000"/>
                </a:solidFill>
                <a:latin typeface="Calibri"/>
                <a:ea typeface="游ゴシック"/>
              </a:rPr>
              <a:t>Check failure measure in within certain date </a:t>
            </a:r>
            <a:endParaRPr lang="en-US" spc="-1" dirty="0">
              <a:solidFill>
                <a:srgbClr val="000000"/>
              </a:solidFill>
              <a:latin typeface="Arial"/>
            </a:endParaRPr>
          </a:p>
          <a:p>
            <a:pPr>
              <a:tabLst>
                <a:tab pos="0" algn="l"/>
              </a:tabLst>
            </a:pP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96AEEB64-E335-48F3-8EE9-9B31495675AB}" type="slidenum">
              <a:t>15</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15"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Build an Interactive Map with Folium</a:t>
            </a:r>
            <a:endParaRPr lang="en-US" sz="4000" spc="-1" dirty="0">
              <a:solidFill>
                <a:srgbClr val="000000"/>
              </a:solidFill>
              <a:latin typeface="Arial"/>
            </a:endParaRPr>
          </a:p>
        </p:txBody>
      </p:sp>
      <p:sp>
        <p:nvSpPr>
          <p:cNvPr id="216" name="Text Placeholder 12"/>
          <p:cNvSpPr/>
          <p:nvPr/>
        </p:nvSpPr>
        <p:spPr>
          <a:xfrm>
            <a:off x="1594440" y="610020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smtClean="0">
                <a:solidFill>
                  <a:schemeClr val="accent3">
                    <a:lumMod val="25000"/>
                  </a:schemeClr>
                </a:solidFill>
                <a:latin typeface="Abadi"/>
                <a:hlinkClick r:id="rId3"/>
              </a:rPr>
              <a:t>https://github.com/Rajshah296/IBM_Data_Science.git</a:t>
            </a:r>
            <a:endParaRPr lang="en-US" sz="1200" spc="-1" dirty="0">
              <a:solidFill>
                <a:srgbClr val="000000"/>
              </a:solidFill>
              <a:latin typeface="Arial"/>
            </a:endParaRPr>
          </a:p>
        </p:txBody>
      </p:sp>
      <p:sp>
        <p:nvSpPr>
          <p:cNvPr id="217" name="Text Placeholder 13"/>
          <p:cNvSpPr/>
          <p:nvPr/>
        </p:nvSpPr>
        <p:spPr>
          <a:xfrm>
            <a:off x="5987520" y="609336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jupyter-labs-eda-sql-coursera_sqllite.ipynb</a:t>
            </a:r>
            <a:endParaRPr lang="en-US" sz="1200" spc="-1" dirty="0">
              <a:solidFill>
                <a:srgbClr val="000000"/>
              </a:solidFill>
              <a:latin typeface="Arial"/>
            </a:endParaRPr>
          </a:p>
        </p:txBody>
      </p:sp>
      <p:sp>
        <p:nvSpPr>
          <p:cNvPr id="218" name="PlaceHolder 5"/>
          <p:cNvSpPr txBox="1"/>
          <p:nvPr/>
        </p:nvSpPr>
        <p:spPr>
          <a:xfrm>
            <a:off x="1191240" y="1362960"/>
            <a:ext cx="9744840" cy="203724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With Interactive Map Folium, some important location can be visualized on map :</a:t>
            </a:r>
            <a:endParaRPr lang="en-US" spc="-1" dirty="0">
              <a:solidFill>
                <a:srgbClr val="000000"/>
              </a:solidFill>
              <a:latin typeface="Arial"/>
            </a:endParaRPr>
          </a:p>
          <a:p>
            <a:pPr marL="432000" indent="-324000">
              <a:spcBef>
                <a:spcPts val="550"/>
              </a:spcBef>
              <a:buClr>
                <a:srgbClr val="000000"/>
              </a:buClr>
              <a:buFont typeface="OpenSymbol"/>
              <a:buAutoNum type="arabicParenR"/>
              <a:tabLst>
                <a:tab pos="0" algn="l"/>
              </a:tabLst>
            </a:pPr>
            <a:r>
              <a:rPr lang="en-US" spc="-1" dirty="0">
                <a:solidFill>
                  <a:srgbClr val="000000"/>
                </a:solidFill>
                <a:latin typeface="Calibri"/>
                <a:ea typeface="游ゴシック"/>
              </a:rPr>
              <a:t>Location of launch sites</a:t>
            </a:r>
            <a:endParaRPr lang="en-US" spc="-1" dirty="0">
              <a:solidFill>
                <a:srgbClr val="000000"/>
              </a:solidFill>
              <a:latin typeface="Arial"/>
              <a:ea typeface="游ゴシック"/>
            </a:endParaRPr>
          </a:p>
          <a:p>
            <a:pPr marL="432000" indent="-324000">
              <a:spcBef>
                <a:spcPts val="550"/>
              </a:spcBef>
              <a:buClr>
                <a:srgbClr val="000000"/>
              </a:buClr>
              <a:buFont typeface="OpenSymbol"/>
              <a:buAutoNum type="arabicParenR"/>
              <a:tabLst>
                <a:tab pos="0" algn="l"/>
              </a:tabLst>
            </a:pPr>
            <a:r>
              <a:rPr lang="en-US" spc="-1" dirty="0">
                <a:solidFill>
                  <a:srgbClr val="000000"/>
                </a:solidFill>
                <a:latin typeface="Calibri"/>
                <a:ea typeface="游ゴシック"/>
              </a:rPr>
              <a:t>Location of NASA Johnson Space Center at Houston Texas</a:t>
            </a:r>
            <a:endParaRPr lang="en-US" spc="-1" dirty="0">
              <a:solidFill>
                <a:srgbClr val="000000"/>
              </a:solidFill>
              <a:latin typeface="Arial"/>
              <a:ea typeface="游ゴシック"/>
            </a:endParaRPr>
          </a:p>
          <a:p>
            <a:pPr marL="432000" indent="-324000">
              <a:spcBef>
                <a:spcPts val="550"/>
              </a:spcBef>
              <a:buClr>
                <a:srgbClr val="000000"/>
              </a:buClr>
              <a:buFont typeface="OpenSymbol"/>
              <a:buAutoNum type="arabicParenR"/>
              <a:tabLst>
                <a:tab pos="0" algn="l"/>
              </a:tabLst>
            </a:pPr>
            <a:r>
              <a:rPr lang="en-US" spc="-1" dirty="0">
                <a:solidFill>
                  <a:srgbClr val="000000"/>
                </a:solidFill>
                <a:latin typeface="Calibri"/>
                <a:ea typeface="游ゴシック"/>
              </a:rPr>
              <a:t>Colored markers and label popups are also inserted into the map</a:t>
            </a:r>
            <a:endParaRPr lang="en-US" spc="-1" dirty="0">
              <a:solidFill>
                <a:srgbClr val="000000"/>
              </a:solidFill>
              <a:latin typeface="Arial"/>
              <a:ea typeface="游ゴシック"/>
            </a:endParaRPr>
          </a:p>
          <a:p>
            <a:pPr marL="432000" indent="-324000">
              <a:spcBef>
                <a:spcPts val="550"/>
              </a:spcBef>
              <a:buClr>
                <a:srgbClr val="000000"/>
              </a:buClr>
              <a:buFont typeface="OpenSymbol"/>
              <a:buAutoNum type="arabicParenR"/>
              <a:tabLst>
                <a:tab pos="0" algn="l"/>
              </a:tabLst>
            </a:pPr>
            <a:r>
              <a:rPr lang="en-US" spc="-1" dirty="0">
                <a:solidFill>
                  <a:srgbClr val="000000"/>
                </a:solidFill>
                <a:latin typeface="Calibri"/>
                <a:ea typeface="游ゴシック"/>
              </a:rPr>
              <a:t>Count of success and failure of launch also insert into the map </a:t>
            </a:r>
            <a:endParaRPr lang="en-US" spc="-1" dirty="0">
              <a:solidFill>
                <a:srgbClr val="000000"/>
              </a:solidFill>
              <a:latin typeface="Arial"/>
              <a:ea typeface="游ゴシック"/>
            </a:endParaRPr>
          </a:p>
          <a:p>
            <a:pPr marL="432000" indent="-324000">
              <a:spcBef>
                <a:spcPts val="550"/>
              </a:spcBef>
              <a:buClr>
                <a:srgbClr val="000000"/>
              </a:buClr>
              <a:buFont typeface="OpenSymbol"/>
              <a:buAutoNum type="arabicParenR"/>
              <a:tabLst>
                <a:tab pos="0" algn="l"/>
              </a:tabLst>
            </a:pPr>
            <a:r>
              <a:rPr lang="en-US" spc="-1" dirty="0">
                <a:solidFill>
                  <a:srgbClr val="000000"/>
                </a:solidFill>
                <a:latin typeface="Calibri"/>
                <a:ea typeface="游ゴシック"/>
              </a:rPr>
              <a:t>Nearest coastline from some launch site also marked, line drawn and its distance is calculated</a:t>
            </a:r>
            <a:endParaRPr lang="en-US" spc="-1" dirty="0">
              <a:solidFill>
                <a:srgbClr val="000000"/>
              </a:solidFill>
              <a:latin typeface="Arial"/>
              <a:ea typeface="游ゴシック"/>
            </a:endParaRPr>
          </a:p>
        </p:txBody>
      </p:sp>
      <p:pic>
        <p:nvPicPr>
          <p:cNvPr id="219" name="Picture 218"/>
          <p:cNvPicPr/>
          <p:nvPr/>
        </p:nvPicPr>
        <p:blipFill>
          <a:blip r:embed="rId4"/>
          <a:stretch/>
        </p:blipFill>
        <p:spPr>
          <a:xfrm>
            <a:off x="941400" y="3737880"/>
            <a:ext cx="6996600" cy="2027160"/>
          </a:xfrm>
          <a:prstGeom prst="rect">
            <a:avLst/>
          </a:prstGeom>
          <a:ln w="0">
            <a:noFill/>
          </a:ln>
        </p:spPr>
      </p:pic>
      <p:pic>
        <p:nvPicPr>
          <p:cNvPr id="220" name="Picture 219"/>
          <p:cNvPicPr/>
          <p:nvPr/>
        </p:nvPicPr>
        <p:blipFill>
          <a:blip r:embed="rId5"/>
          <a:stretch/>
        </p:blipFill>
        <p:spPr>
          <a:xfrm>
            <a:off x="8257320" y="3588840"/>
            <a:ext cx="1818360" cy="2142720"/>
          </a:xfrm>
          <a:prstGeom prst="rect">
            <a:avLst/>
          </a:prstGeom>
          <a:ln w="0">
            <a:noFill/>
          </a:ln>
        </p:spPr>
      </p:pic>
      <p:sp>
        <p:nvSpPr>
          <p:cNvPr id="2" name="PlaceHolder 1"/>
          <p:cNvSpPr>
            <a:spLocks noGrp="1"/>
          </p:cNvSpPr>
          <p:nvPr>
            <p:ph type="sldNum" idx="2"/>
          </p:nvPr>
        </p:nvSpPr>
        <p:spPr/>
        <p:txBody>
          <a:bodyPr/>
          <a:lstStyle/>
          <a:p>
            <a:fld id="{027D003B-E3FD-4F93-8A95-CD3FCCB33898}" type="slidenum">
              <a:t>16</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Build a Dashboard with Plotly Dash</a:t>
            </a:r>
            <a:endParaRPr lang="en-US" sz="4000" spc="-1" dirty="0">
              <a:solidFill>
                <a:srgbClr val="000000"/>
              </a:solidFill>
              <a:latin typeface="Arial"/>
            </a:endParaRPr>
          </a:p>
        </p:txBody>
      </p:sp>
      <p:sp>
        <p:nvSpPr>
          <p:cNvPr id="222" name="Text Placeholder 14"/>
          <p:cNvSpPr/>
          <p:nvPr/>
        </p:nvSpPr>
        <p:spPr>
          <a:xfrm>
            <a:off x="1594440" y="610020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smtClean="0">
                <a:solidFill>
                  <a:schemeClr val="accent3">
                    <a:lumMod val="25000"/>
                  </a:schemeClr>
                </a:solidFill>
                <a:latin typeface="Abadi"/>
                <a:hlinkClick r:id="rId3"/>
              </a:rPr>
              <a:t>https://github.com/Rajshah296/IBM_Data_Science.git</a:t>
            </a:r>
            <a:endParaRPr lang="en-US" sz="1200" spc="-1" dirty="0">
              <a:solidFill>
                <a:srgbClr val="000000"/>
              </a:solidFill>
              <a:latin typeface="Arial"/>
            </a:endParaRPr>
          </a:p>
        </p:txBody>
      </p:sp>
      <p:sp>
        <p:nvSpPr>
          <p:cNvPr id="223" name="Text Placeholder 15"/>
          <p:cNvSpPr/>
          <p:nvPr/>
        </p:nvSpPr>
        <p:spPr>
          <a:xfrm>
            <a:off x="5987520" y="609336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spacex_dash_app.py</a:t>
            </a:r>
            <a:endParaRPr lang="en-US" sz="1200" spc="-1" dirty="0">
              <a:solidFill>
                <a:srgbClr val="000000"/>
              </a:solidFill>
              <a:latin typeface="Arial"/>
            </a:endParaRPr>
          </a:p>
        </p:txBody>
      </p:sp>
      <p:sp>
        <p:nvSpPr>
          <p:cNvPr id="224" name="PlaceHolder 6"/>
          <p:cNvSpPr txBox="1"/>
          <p:nvPr/>
        </p:nvSpPr>
        <p:spPr>
          <a:xfrm>
            <a:off x="693720" y="1363320"/>
            <a:ext cx="5372280" cy="458532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A dashboard is created with below function:</a:t>
            </a:r>
            <a:endParaRPr lang="en-US" spc="-1" dirty="0">
              <a:solidFill>
                <a:srgbClr val="000000"/>
              </a:solidFill>
              <a:latin typeface="Arial"/>
            </a:endParaRPr>
          </a:p>
          <a:p>
            <a:pPr>
              <a:spcBef>
                <a:spcPts val="1400"/>
              </a:spcBef>
              <a:tabLst>
                <a:tab pos="0" algn="l"/>
              </a:tabLst>
            </a:pPr>
            <a:endParaRPr lang="en-US" spc="-1" dirty="0">
              <a:solidFill>
                <a:srgbClr val="000000"/>
              </a:solidFill>
              <a:latin typeface="Arial"/>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Pie chart and Scatter plot as output</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Pull down and numerical slider as input</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Depends on input, the output will change in real time</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If pull down input ‘ALL’ is selected, Pie Chart will show the ratio of successful landing on all launch site.</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If pull down input launch site name is selected, Pie Chart will show the ratio of success and failure of landing of the site</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The numerical slider is for Pay load Mass. </a:t>
            </a:r>
            <a:endParaRPr lang="en-US" spc="-1" dirty="0">
              <a:solidFill>
                <a:srgbClr val="000000"/>
              </a:solidFill>
              <a:latin typeface="Arial"/>
              <a:ea typeface="游ゴシック"/>
            </a:endParaRPr>
          </a:p>
          <a:p>
            <a:pPr marL="216000" indent="-216000">
              <a:buClr>
                <a:srgbClr val="000000"/>
              </a:buClr>
              <a:buSzPct val="45000"/>
              <a:buFont typeface="Wingdings" charset="2"/>
              <a:buChar char=""/>
              <a:tabLst>
                <a:tab pos="0" algn="l"/>
              </a:tabLst>
            </a:pPr>
            <a:r>
              <a:rPr lang="en-US" spc="-1" dirty="0">
                <a:solidFill>
                  <a:srgbClr val="000000"/>
                </a:solidFill>
                <a:latin typeface="Calibri"/>
                <a:ea typeface="游ゴシック"/>
              </a:rPr>
              <a:t>The Scatter plot, which is Pay load mass vs. Success rate, will change in real time according to input of numerical slider and selected launch site.</a:t>
            </a:r>
            <a:endParaRPr lang="en-US" spc="-1" dirty="0">
              <a:solidFill>
                <a:srgbClr val="000000"/>
              </a:solidFill>
              <a:latin typeface="Arial"/>
              <a:ea typeface="游ゴシック"/>
            </a:endParaRPr>
          </a:p>
        </p:txBody>
      </p:sp>
      <p:pic>
        <p:nvPicPr>
          <p:cNvPr id="225" name="Picture 224"/>
          <p:cNvPicPr/>
          <p:nvPr/>
        </p:nvPicPr>
        <p:blipFill>
          <a:blip r:embed="rId4"/>
          <a:stretch/>
        </p:blipFill>
        <p:spPr>
          <a:xfrm>
            <a:off x="6460560" y="1328400"/>
            <a:ext cx="4898520" cy="4470120"/>
          </a:xfrm>
          <a:prstGeom prst="rect">
            <a:avLst/>
          </a:prstGeom>
          <a:ln w="0">
            <a:noFill/>
          </a:ln>
        </p:spPr>
      </p:pic>
      <p:sp>
        <p:nvSpPr>
          <p:cNvPr id="2" name="PlaceHolder 1"/>
          <p:cNvSpPr>
            <a:spLocks noGrp="1"/>
          </p:cNvSpPr>
          <p:nvPr>
            <p:ph type="sldNum" idx="2"/>
          </p:nvPr>
        </p:nvSpPr>
        <p:spPr/>
        <p:txBody>
          <a:bodyPr/>
          <a:lstStyle/>
          <a:p>
            <a:fld id="{06F038F6-8669-4296-9446-C2EE670A04B0}" type="slidenum">
              <a:t>17</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6"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Predictive Analysis (Classification)</a:t>
            </a:r>
            <a:endParaRPr lang="en-US" sz="4000" spc="-1" dirty="0">
              <a:solidFill>
                <a:srgbClr val="000000"/>
              </a:solidFill>
              <a:latin typeface="Arial"/>
            </a:endParaRPr>
          </a:p>
        </p:txBody>
      </p:sp>
      <p:sp>
        <p:nvSpPr>
          <p:cNvPr id="227" name="Text Placeholder 16"/>
          <p:cNvSpPr/>
          <p:nvPr/>
        </p:nvSpPr>
        <p:spPr>
          <a:xfrm>
            <a:off x="1594080" y="610056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GitHub URL:</a:t>
            </a:r>
            <a:endParaRPr lang="en-US" sz="1600" spc="-1" dirty="0">
              <a:solidFill>
                <a:srgbClr val="000000"/>
              </a:solidFill>
              <a:latin typeface="Arial"/>
            </a:endParaRPr>
          </a:p>
          <a:p>
            <a:pPr>
              <a:spcBef>
                <a:spcPts val="1400"/>
              </a:spcBef>
            </a:pPr>
            <a:r>
              <a:rPr lang="en-US" sz="1200" u="sng" spc="-1" dirty="0" smtClean="0">
                <a:solidFill>
                  <a:schemeClr val="accent3">
                    <a:lumMod val="25000"/>
                  </a:schemeClr>
                </a:solidFill>
                <a:latin typeface="Abadi"/>
                <a:hlinkClick r:id="rId3"/>
              </a:rPr>
              <a:t>https://github.com/Rajshah296/IBM_Data_Science.git</a:t>
            </a:r>
            <a:endParaRPr lang="en-US" sz="1200" spc="-1" dirty="0">
              <a:solidFill>
                <a:srgbClr val="000000"/>
              </a:solidFill>
              <a:latin typeface="Arial"/>
            </a:endParaRPr>
          </a:p>
        </p:txBody>
      </p:sp>
      <p:sp>
        <p:nvSpPr>
          <p:cNvPr id="228" name="Text Placeholder 17"/>
          <p:cNvSpPr/>
          <p:nvPr/>
        </p:nvSpPr>
        <p:spPr>
          <a:xfrm>
            <a:off x="5987160" y="6093720"/>
            <a:ext cx="4192200" cy="624240"/>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rmAutofit fontScale="91000" lnSpcReduction="20000"/>
          </a:bodyPr>
          <a:lstStyle/>
          <a:p>
            <a:pPr>
              <a:spcBef>
                <a:spcPts val="1400"/>
              </a:spcBef>
            </a:pPr>
            <a:r>
              <a:rPr lang="en-US" sz="1600" spc="-1" dirty="0">
                <a:solidFill>
                  <a:schemeClr val="accent3">
                    <a:lumMod val="25000"/>
                  </a:schemeClr>
                </a:solidFill>
                <a:latin typeface="Abadi"/>
              </a:rPr>
              <a:t>File name: </a:t>
            </a:r>
            <a:endParaRPr lang="en-US" sz="1600" spc="-1" dirty="0">
              <a:solidFill>
                <a:srgbClr val="000000"/>
              </a:solidFill>
              <a:latin typeface="Arial"/>
            </a:endParaRPr>
          </a:p>
          <a:p>
            <a:pPr>
              <a:spcBef>
                <a:spcPts val="1400"/>
              </a:spcBef>
            </a:pPr>
            <a:r>
              <a:rPr lang="en-US" sz="1200" spc="-1" dirty="0">
                <a:solidFill>
                  <a:schemeClr val="accent3">
                    <a:lumMod val="25000"/>
                  </a:schemeClr>
                </a:solidFill>
                <a:latin typeface="Abadi"/>
              </a:rPr>
              <a:t>spacex_dash_app.py</a:t>
            </a:r>
            <a:endParaRPr lang="en-US" sz="1200" spc="-1" dirty="0">
              <a:solidFill>
                <a:srgbClr val="000000"/>
              </a:solidFill>
              <a:latin typeface="Arial"/>
            </a:endParaRPr>
          </a:p>
        </p:txBody>
      </p:sp>
      <p:sp>
        <p:nvSpPr>
          <p:cNvPr id="229" name="PlaceHolder 7"/>
          <p:cNvSpPr txBox="1"/>
          <p:nvPr/>
        </p:nvSpPr>
        <p:spPr>
          <a:xfrm>
            <a:off x="694080" y="1806480"/>
            <a:ext cx="10744200" cy="250452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For predictive analysis, machine learning method is used</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For machine learning, 80% of data is assigned for Training, 20% is assigned for Test.  </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Predictive analysis has been conducted by using GridSearchCV function from Scikit-Learn API</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Logistic Regression, Support Vector Machine, Tree Classifier, K-Nearest Neighbour objects have been used on GridSearchCV function.</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Each result is then compared to find the best prediction method.</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F05D3C23-C10C-44DF-946F-9E4922EDE74B}" type="slidenum">
              <a:t>18</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0" name="Content Placeholder 2"/>
          <p:cNvSpPr/>
          <p:nvPr/>
        </p:nvSpPr>
        <p:spPr>
          <a:xfrm>
            <a:off x="709560" y="1378800"/>
            <a:ext cx="6033240" cy="486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86000" lnSpcReduction="10000"/>
          </a:bodyPr>
          <a:lstStyle/>
          <a:p>
            <a:pPr marL="196560" indent="-196560">
              <a:spcBef>
                <a:spcPts val="1400"/>
              </a:spcBef>
              <a:buClr>
                <a:srgbClr val="292929"/>
              </a:buClr>
              <a:buFont typeface="Arial"/>
              <a:buChar char="•"/>
            </a:pPr>
            <a:r>
              <a:rPr lang="en-US" sz="2000" b="1" spc="-1" dirty="0">
                <a:solidFill>
                  <a:schemeClr val="accent3">
                    <a:lumMod val="25000"/>
                  </a:schemeClr>
                </a:solidFill>
                <a:latin typeface="Abadi"/>
                <a:ea typeface="DejaVu Sans"/>
              </a:rPr>
              <a:t>Exploratory data analysis results</a:t>
            </a:r>
            <a:endParaRPr lang="en-US" sz="2000" spc="-1" dirty="0">
              <a:solidFill>
                <a:srgbClr val="000000"/>
              </a:solidFill>
              <a:latin typeface="Arial"/>
            </a:endParaRPr>
          </a:p>
          <a:p>
            <a:pPr>
              <a:spcBef>
                <a:spcPts val="1400"/>
              </a:spcBef>
            </a:pPr>
            <a:endParaRPr lang="en-US" sz="2200" spc="-1" dirty="0">
              <a:solidFill>
                <a:srgbClr val="000000"/>
              </a:solidFill>
              <a:latin typeface="Arial"/>
            </a:endParaRPr>
          </a:p>
          <a:p>
            <a:pPr>
              <a:spcBef>
                <a:spcPts val="1400"/>
              </a:spcBef>
            </a:pPr>
            <a:endParaRPr lang="en-US" sz="2200" spc="-1" dirty="0">
              <a:solidFill>
                <a:srgbClr val="000000"/>
              </a:solidFill>
              <a:latin typeface="Arial"/>
            </a:endParaRPr>
          </a:p>
          <a:p>
            <a:pPr>
              <a:spcBef>
                <a:spcPts val="1400"/>
              </a:spcBef>
            </a:pPr>
            <a:endParaRPr lang="en-US" sz="2200" spc="-1" dirty="0">
              <a:solidFill>
                <a:srgbClr val="000000"/>
              </a:solidFill>
              <a:latin typeface="Arial"/>
            </a:endParaRPr>
          </a:p>
          <a:p>
            <a:pPr>
              <a:spcBef>
                <a:spcPts val="1400"/>
              </a:spcBef>
            </a:pPr>
            <a:endParaRPr lang="en-US" sz="2200" spc="-1" dirty="0">
              <a:solidFill>
                <a:srgbClr val="000000"/>
              </a:solidFill>
              <a:latin typeface="Arial"/>
            </a:endParaRPr>
          </a:p>
          <a:p>
            <a:pPr marL="196560" indent="-196560">
              <a:spcBef>
                <a:spcPts val="1400"/>
              </a:spcBef>
              <a:buClr>
                <a:srgbClr val="292929"/>
              </a:buClr>
              <a:buFont typeface="Arial"/>
              <a:buChar char="•"/>
            </a:pPr>
            <a:endParaRPr lang="en-US" sz="2200" spc="-1" dirty="0">
              <a:solidFill>
                <a:srgbClr val="000000"/>
              </a:solidFill>
              <a:latin typeface="Arial"/>
            </a:endParaRPr>
          </a:p>
          <a:p>
            <a:pPr>
              <a:spcBef>
                <a:spcPts val="1400"/>
              </a:spcBef>
            </a:pPr>
            <a:endParaRPr lang="en-US" sz="2200" spc="-1" dirty="0">
              <a:solidFill>
                <a:srgbClr val="000000"/>
              </a:solidFill>
              <a:latin typeface="Arial"/>
            </a:endParaRPr>
          </a:p>
          <a:p>
            <a:pPr>
              <a:spcBef>
                <a:spcPts val="1400"/>
              </a:spcBef>
            </a:pPr>
            <a:endParaRPr lang="en-US" sz="2200" spc="-1" dirty="0">
              <a:solidFill>
                <a:srgbClr val="000000"/>
              </a:solidFill>
              <a:latin typeface="Arial"/>
            </a:endParaRPr>
          </a:p>
          <a:p>
            <a:pPr marL="196560" indent="-196560">
              <a:spcBef>
                <a:spcPts val="1400"/>
              </a:spcBef>
              <a:buClr>
                <a:srgbClr val="292929"/>
              </a:buClr>
              <a:buFont typeface="Arial"/>
              <a:buChar char="•"/>
            </a:pPr>
            <a:r>
              <a:rPr lang="en-US" sz="2200" b="1" spc="-1" dirty="0">
                <a:solidFill>
                  <a:schemeClr val="accent3">
                    <a:lumMod val="25000"/>
                  </a:schemeClr>
                </a:solidFill>
                <a:latin typeface="Abadi"/>
                <a:ea typeface="DejaVu Sans"/>
              </a:rPr>
              <a:t>Predictive analysis results</a:t>
            </a:r>
            <a:endParaRPr lang="en-US" sz="2200" spc="-1" dirty="0">
              <a:solidFill>
                <a:srgbClr val="000000"/>
              </a:solidFill>
              <a:latin typeface="Arial"/>
            </a:endParaRPr>
          </a:p>
          <a:p>
            <a:pPr>
              <a:spcBef>
                <a:spcPts val="266"/>
              </a:spcBef>
            </a:pPr>
            <a:r>
              <a:rPr lang="en-US" spc="-1" dirty="0">
                <a:solidFill>
                  <a:schemeClr val="accent3">
                    <a:lumMod val="25000"/>
                  </a:schemeClr>
                </a:solidFill>
                <a:latin typeface="Abadi"/>
                <a:ea typeface="DejaVu Sans"/>
              </a:rPr>
              <a:t>Tree classifier method has shown higher evaluation for Predictive analysis</a:t>
            </a:r>
            <a:endParaRPr lang="en-US" spc="-1" dirty="0">
              <a:solidFill>
                <a:srgbClr val="000000"/>
              </a:solidFill>
              <a:latin typeface="Arial"/>
              <a:ea typeface="游ゴシック"/>
            </a:endParaRPr>
          </a:p>
          <a:p>
            <a:pPr>
              <a:spcBef>
                <a:spcPts val="266"/>
              </a:spcBef>
            </a:pPr>
            <a:r>
              <a:rPr lang="en-US" spc="-1" dirty="0">
                <a:solidFill>
                  <a:schemeClr val="accent3">
                    <a:lumMod val="25000"/>
                  </a:schemeClr>
                </a:solidFill>
                <a:latin typeface="Abadi"/>
                <a:ea typeface="DejaVu Sans"/>
              </a:rPr>
              <a:t>Its score is 0.9027777777777778 (Nearer to 1 is best result)</a:t>
            </a:r>
            <a:r>
              <a:rPr lang="en-US" sz="2200" spc="-1" dirty="0">
                <a:solidFill>
                  <a:schemeClr val="accent3">
                    <a:lumMod val="25000"/>
                  </a:schemeClr>
                </a:solidFill>
                <a:latin typeface="Abadi"/>
                <a:ea typeface="DejaVu Sans"/>
              </a:rPr>
              <a:t> </a:t>
            </a:r>
            <a:endParaRPr lang="en-US" sz="2200" spc="-1" dirty="0">
              <a:solidFill>
                <a:srgbClr val="000000"/>
              </a:solidFill>
              <a:latin typeface="Arial"/>
              <a:ea typeface="游ゴシック"/>
            </a:endParaRPr>
          </a:p>
          <a:p>
            <a:pPr>
              <a:lnSpc>
                <a:spcPct val="90000"/>
              </a:lnSpc>
              <a:spcBef>
                <a:spcPts val="499"/>
              </a:spcBef>
            </a:pPr>
            <a:endParaRPr lang="en-US" spc="-1" dirty="0">
              <a:solidFill>
                <a:srgbClr val="000000"/>
              </a:solidFill>
              <a:latin typeface="Arial"/>
            </a:endParaRPr>
          </a:p>
          <a:p>
            <a:pPr marL="393120">
              <a:lnSpc>
                <a:spcPct val="90000"/>
              </a:lnSpc>
              <a:spcBef>
                <a:spcPts val="499"/>
              </a:spcBef>
              <a:tabLst>
                <a:tab pos="0" algn="l"/>
              </a:tabLst>
            </a:pPr>
            <a:endParaRPr lang="en-US" spc="-1" dirty="0">
              <a:solidFill>
                <a:srgbClr val="000000"/>
              </a:solidFill>
              <a:latin typeface="Arial"/>
            </a:endParaRPr>
          </a:p>
        </p:txBody>
      </p:sp>
      <p:sp>
        <p:nvSpPr>
          <p:cNvPr id="23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smtClean="0">
                <a:solidFill>
                  <a:srgbClr val="0B49CB"/>
                </a:solidFill>
                <a:latin typeface="Abadi"/>
                <a:ea typeface="IBM Plex Mono SemiBold"/>
              </a:rPr>
              <a:t>Results</a:t>
            </a:r>
            <a:endParaRPr lang="en-US" sz="4000" spc="-1" dirty="0">
              <a:solidFill>
                <a:srgbClr val="000000"/>
              </a:solidFill>
              <a:latin typeface="Arial"/>
            </a:endParaRPr>
          </a:p>
        </p:txBody>
      </p:sp>
      <p:pic>
        <p:nvPicPr>
          <p:cNvPr id="232" name="Picture 231"/>
          <p:cNvPicPr/>
          <p:nvPr/>
        </p:nvPicPr>
        <p:blipFill>
          <a:blip r:embed="rId4"/>
          <a:stretch/>
        </p:blipFill>
        <p:spPr>
          <a:xfrm>
            <a:off x="7179480" y="2272680"/>
            <a:ext cx="4041720" cy="3688200"/>
          </a:xfrm>
          <a:prstGeom prst="rect">
            <a:avLst/>
          </a:prstGeom>
          <a:ln w="0">
            <a:noFill/>
          </a:ln>
        </p:spPr>
      </p:pic>
      <p:sp>
        <p:nvSpPr>
          <p:cNvPr id="233" name="Content Placeholder 1"/>
          <p:cNvSpPr/>
          <p:nvPr/>
        </p:nvSpPr>
        <p:spPr>
          <a:xfrm>
            <a:off x="6906240" y="1427760"/>
            <a:ext cx="4401360" cy="77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spcBef>
                <a:spcPts val="1400"/>
              </a:spcBef>
              <a:buClr>
                <a:srgbClr val="292929"/>
              </a:buClr>
              <a:buFont typeface="Arial"/>
              <a:buChar char="•"/>
            </a:pPr>
            <a:r>
              <a:rPr lang="en-US" sz="2000" b="1" spc="-1" dirty="0">
                <a:solidFill>
                  <a:schemeClr val="accent3">
                    <a:lumMod val="25000"/>
                  </a:schemeClr>
                </a:solidFill>
                <a:latin typeface="Abadi"/>
                <a:ea typeface="DejaVu Sans"/>
              </a:rPr>
              <a:t>Interactive analytics demo in screenshots</a:t>
            </a:r>
            <a:endParaRPr lang="en-US" sz="2000" spc="-1" dirty="0">
              <a:solidFill>
                <a:srgbClr val="000000"/>
              </a:solidFill>
              <a:latin typeface="Arial"/>
            </a:endParaRPr>
          </a:p>
          <a:p>
            <a:pPr>
              <a:lnSpc>
                <a:spcPct val="90000"/>
              </a:lnSpc>
              <a:spcBef>
                <a:spcPts val="499"/>
              </a:spcBef>
            </a:pPr>
            <a:endParaRPr lang="en-US" spc="-1" dirty="0">
              <a:solidFill>
                <a:srgbClr val="000000"/>
              </a:solidFill>
              <a:latin typeface="Arial"/>
            </a:endParaRPr>
          </a:p>
          <a:p>
            <a:pPr marL="457200">
              <a:lnSpc>
                <a:spcPct val="90000"/>
              </a:lnSpc>
              <a:spcBef>
                <a:spcPts val="499"/>
              </a:spcBef>
              <a:tabLst>
                <a:tab pos="0" algn="l"/>
              </a:tabLst>
            </a:pPr>
            <a:endParaRPr lang="en-US" spc="-1" dirty="0">
              <a:solidFill>
                <a:srgbClr val="000000"/>
              </a:solidFill>
              <a:latin typeface="Arial"/>
            </a:endParaRPr>
          </a:p>
        </p:txBody>
      </p:sp>
      <p:pic>
        <p:nvPicPr>
          <p:cNvPr id="234" name="Picture 233"/>
          <p:cNvPicPr/>
          <p:nvPr/>
        </p:nvPicPr>
        <p:blipFill>
          <a:blip r:embed="rId5"/>
          <a:stretch/>
        </p:blipFill>
        <p:spPr>
          <a:xfrm>
            <a:off x="1297440" y="1980000"/>
            <a:ext cx="1853280" cy="1286640"/>
          </a:xfrm>
          <a:prstGeom prst="rect">
            <a:avLst/>
          </a:prstGeom>
          <a:ln w="0">
            <a:noFill/>
          </a:ln>
        </p:spPr>
      </p:pic>
      <p:pic>
        <p:nvPicPr>
          <p:cNvPr id="235" name="Picture 234"/>
          <p:cNvPicPr/>
          <p:nvPr/>
        </p:nvPicPr>
        <p:blipFill>
          <a:blip r:embed="rId6"/>
          <a:stretch/>
        </p:blipFill>
        <p:spPr>
          <a:xfrm>
            <a:off x="469080" y="3515040"/>
            <a:ext cx="6212520" cy="1197000"/>
          </a:xfrm>
          <a:prstGeom prst="rect">
            <a:avLst/>
          </a:prstGeom>
          <a:ln w="0">
            <a:noFill/>
          </a:ln>
        </p:spPr>
      </p:pic>
      <p:pic>
        <p:nvPicPr>
          <p:cNvPr id="236" name="Picture 235"/>
          <p:cNvPicPr/>
          <p:nvPr/>
        </p:nvPicPr>
        <p:blipFill>
          <a:blip r:embed="rId7"/>
          <a:stretch/>
        </p:blipFill>
        <p:spPr>
          <a:xfrm>
            <a:off x="3954600" y="1913760"/>
            <a:ext cx="1877400" cy="1404360"/>
          </a:xfrm>
          <a:prstGeom prst="rect">
            <a:avLst/>
          </a:prstGeom>
          <a:ln w="0">
            <a:noFill/>
          </a:ln>
        </p:spPr>
      </p:pic>
      <p:sp>
        <p:nvSpPr>
          <p:cNvPr id="2" name="PlaceHolder 1"/>
          <p:cNvSpPr>
            <a:spLocks noGrp="1"/>
          </p:cNvSpPr>
          <p:nvPr>
            <p:ph type="sldNum" idx="2"/>
          </p:nvPr>
        </p:nvSpPr>
        <p:spPr/>
        <p:txBody>
          <a:bodyPr/>
          <a:lstStyle/>
          <a:p>
            <a:fld id="{B289943F-49CE-44C4-AEC4-8FFA77FC9A4F}" type="slidenum">
              <a:t>19</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480" cy="401040"/>
          </a:xfrm>
          <a:prstGeom prst="rect">
            <a:avLst/>
          </a:prstGeom>
          <a:noFill/>
          <a:ln w="0">
            <a:noFill/>
          </a:ln>
        </p:spPr>
        <p:txBody>
          <a:bodyPr lIns="90000" tIns="45000" rIns="90000" bIns="45000" anchor="ctr">
            <a:normAutofit/>
          </a:bodyPr>
          <a:lstStyle>
            <a:lvl1pPr indent="0" algn="r">
              <a:lnSpc>
                <a:spcPct val="100000"/>
              </a:lnSpc>
              <a:buNone/>
              <a:tabLst>
                <a:tab pos="0" algn="l"/>
              </a:tabLst>
              <a:defRPr lang="en-US" sz="1600" b="0" strike="noStrike" spc="-1">
                <a:solidFill>
                  <a:srgbClr val="1C7DDB"/>
                </a:solidFill>
                <a:latin typeface="Abadi"/>
              </a:defRPr>
            </a:lvl1pPr>
          </a:lstStyle>
          <a:p>
            <a:fld id="{16EB4FF9-2B8E-4DB0-ADAB-479D9651D693}" type="slidenum">
              <a:rPr lang="en-US"/>
              <a:pPr/>
              <a:t>2</a:t>
            </a:fld>
            <a:endParaRPr lang="en-US" dirty="0">
              <a:solidFill>
                <a:srgbClr val="000000"/>
              </a:solidFill>
              <a:latin typeface="Times New Roman"/>
            </a:endParaRPr>
          </a:p>
        </p:txBody>
      </p:sp>
      <p:sp>
        <p:nvSpPr>
          <p:cNvPr id="167" name="Content Placeholder 2"/>
          <p:cNvSpPr/>
          <p:nvPr/>
        </p:nvSpPr>
        <p:spPr>
          <a:xfrm>
            <a:off x="958680" y="2113200"/>
            <a:ext cx="5166360" cy="332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lnSpcReduction="10000"/>
          </a:bodyPr>
          <a:lstStyle/>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 Table of Contents</a:t>
            </a: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Executive Summary</a:t>
            </a:r>
            <a:endParaRPr lang="en-US" sz="2200" spc="-1" dirty="0">
              <a:solidFill>
                <a:srgbClr val="000000"/>
              </a:solidFill>
              <a:latin typeface="Arial"/>
            </a:endParaRP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Introduction</a:t>
            </a:r>
            <a:endParaRPr lang="en-US" sz="2200" spc="-1" dirty="0">
              <a:solidFill>
                <a:srgbClr val="000000"/>
              </a:solidFill>
              <a:latin typeface="Arial"/>
            </a:endParaRP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Methodology</a:t>
            </a:r>
            <a:endParaRPr lang="en-US" sz="2200" spc="-1" dirty="0">
              <a:solidFill>
                <a:srgbClr val="000000"/>
              </a:solidFill>
              <a:latin typeface="Arial"/>
            </a:endParaRP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Results</a:t>
            </a:r>
            <a:endParaRPr lang="en-US" sz="2200" spc="-1" dirty="0">
              <a:solidFill>
                <a:srgbClr val="000000"/>
              </a:solidFill>
              <a:latin typeface="Arial"/>
            </a:endParaRP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Conclusion</a:t>
            </a:r>
            <a:endParaRPr lang="en-US" sz="2200" spc="-1" dirty="0">
              <a:solidFill>
                <a:srgbClr val="000000"/>
              </a:solidFill>
              <a:latin typeface="Arial"/>
            </a:endParaRPr>
          </a:p>
          <a:p>
            <a:pPr marL="228600" indent="-228600">
              <a:spcBef>
                <a:spcPts val="1400"/>
              </a:spcBef>
              <a:buClr>
                <a:srgbClr val="292929"/>
              </a:buClr>
              <a:buFont typeface="Arial"/>
              <a:buChar char="•"/>
            </a:pPr>
            <a:r>
              <a:rPr lang="en-US" sz="2200" spc="-1" dirty="0">
                <a:solidFill>
                  <a:schemeClr val="accent3">
                    <a:lumMod val="25000"/>
                  </a:schemeClr>
                </a:solidFill>
                <a:latin typeface="Abadi"/>
                <a:ea typeface="DejaVu Sans"/>
              </a:rPr>
              <a:t>Appendix</a:t>
            </a:r>
            <a:endParaRPr lang="en-US" sz="2200" spc="-1" dirty="0">
              <a:solidFill>
                <a:srgbClr val="000000"/>
              </a:solidFill>
              <a:latin typeface="Arial"/>
            </a:endParaRPr>
          </a:p>
        </p:txBody>
      </p:sp>
      <p:sp>
        <p:nvSpPr>
          <p:cNvPr id="168"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Outline</a:t>
            </a:r>
            <a:endParaRPr lang="en-US" sz="4000"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7" name="TextBox 1"/>
          <p:cNvSpPr/>
          <p:nvPr/>
        </p:nvSpPr>
        <p:spPr>
          <a:xfrm>
            <a:off x="810722" y="2529720"/>
            <a:ext cx="1043019" cy="367878"/>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pc="-1" dirty="0">
                <a:solidFill>
                  <a:srgbClr val="FFFFFF"/>
                </a:solidFill>
                <a:latin typeface="Calibri"/>
                <a:ea typeface="DejaVu Sans"/>
              </a:rPr>
              <a:t>Section 2</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8"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Flight Number vs. Launch Site</a:t>
            </a:r>
            <a:endParaRPr lang="en-US" sz="4000" spc="-1" dirty="0">
              <a:solidFill>
                <a:srgbClr val="000000"/>
              </a:solidFill>
              <a:latin typeface="Arial"/>
            </a:endParaRPr>
          </a:p>
        </p:txBody>
      </p:sp>
      <p:pic>
        <p:nvPicPr>
          <p:cNvPr id="239" name="Picture 238"/>
          <p:cNvPicPr/>
          <p:nvPr/>
        </p:nvPicPr>
        <p:blipFill>
          <a:blip r:embed="rId3"/>
          <a:stretch/>
        </p:blipFill>
        <p:spPr>
          <a:xfrm>
            <a:off x="497520" y="1438560"/>
            <a:ext cx="11255400" cy="3206880"/>
          </a:xfrm>
          <a:prstGeom prst="rect">
            <a:avLst/>
          </a:prstGeom>
          <a:ln w="0">
            <a:noFill/>
          </a:ln>
        </p:spPr>
      </p:pic>
      <p:sp>
        <p:nvSpPr>
          <p:cNvPr id="240" name="PlaceHolder 8"/>
          <p:cNvSpPr txBox="1"/>
          <p:nvPr/>
        </p:nvSpPr>
        <p:spPr>
          <a:xfrm>
            <a:off x="515520" y="4931640"/>
            <a:ext cx="10288080" cy="14266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CCAFS-SLC-40 Launch site has the most launch count</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CCAFS-SLC-40 Launch site has lots of failed landing, but more successful latter</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KSC-LC-39A only has most launch while other site do not  </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EC61C8D6-06EE-4775-A17F-E53E84BBBE56}" type="slidenum">
              <a:t>21</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Payload vs. Launch Site</a:t>
            </a:r>
            <a:endParaRPr lang="en-US" sz="4000" spc="-1" dirty="0">
              <a:solidFill>
                <a:srgbClr val="000000"/>
              </a:solidFill>
              <a:latin typeface="Arial"/>
            </a:endParaRPr>
          </a:p>
        </p:txBody>
      </p:sp>
      <p:pic>
        <p:nvPicPr>
          <p:cNvPr id="242" name="Picture 241"/>
          <p:cNvPicPr/>
          <p:nvPr/>
        </p:nvPicPr>
        <p:blipFill>
          <a:blip r:embed="rId3"/>
          <a:stretch/>
        </p:blipFill>
        <p:spPr>
          <a:xfrm>
            <a:off x="593280" y="1563840"/>
            <a:ext cx="10835280" cy="3106440"/>
          </a:xfrm>
          <a:prstGeom prst="rect">
            <a:avLst/>
          </a:prstGeom>
          <a:ln w="0">
            <a:noFill/>
          </a:ln>
        </p:spPr>
      </p:pic>
      <p:sp>
        <p:nvSpPr>
          <p:cNvPr id="243" name="PlaceHolder 9"/>
          <p:cNvSpPr txBox="1"/>
          <p:nvPr/>
        </p:nvSpPr>
        <p:spPr>
          <a:xfrm>
            <a:off x="515520" y="4932000"/>
            <a:ext cx="10288080" cy="14266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Most launch has less than 8,000 kg pay load</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CCAFS-SLC-40 and KSC-LC-39A has high pay load mass launch, but VAFB-SLC-4E do not. </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 VAFB-SLC-4E mostly launch middle pay load around 9,000 ~ 10,000 kg</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A8E5C519-AA9F-4407-906A-51050A8AE93B}" type="slidenum">
              <a:t>22</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4"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Success Rate vs. Orbit Type</a:t>
            </a:r>
            <a:endParaRPr lang="en-US" sz="4000" spc="-1" dirty="0">
              <a:solidFill>
                <a:srgbClr val="000000"/>
              </a:solidFill>
              <a:latin typeface="Arial"/>
            </a:endParaRPr>
          </a:p>
        </p:txBody>
      </p:sp>
      <p:pic>
        <p:nvPicPr>
          <p:cNvPr id="245" name="Picture 244"/>
          <p:cNvPicPr/>
          <p:nvPr/>
        </p:nvPicPr>
        <p:blipFill>
          <a:blip r:embed="rId3"/>
          <a:stretch/>
        </p:blipFill>
        <p:spPr>
          <a:xfrm>
            <a:off x="3778560" y="1310760"/>
            <a:ext cx="4075560" cy="3930840"/>
          </a:xfrm>
          <a:prstGeom prst="rect">
            <a:avLst/>
          </a:prstGeom>
          <a:ln w="0">
            <a:noFill/>
          </a:ln>
        </p:spPr>
      </p:pic>
      <p:sp>
        <p:nvSpPr>
          <p:cNvPr id="246" name="PlaceHolder 10"/>
          <p:cNvSpPr txBox="1"/>
          <p:nvPr/>
        </p:nvSpPr>
        <p:spPr>
          <a:xfrm>
            <a:off x="3073320" y="5355360"/>
            <a:ext cx="5759280" cy="120024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ES-L1, GEO, HEO, and SSO orbit has very high success rate</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SO orbit has lowest success rate</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Other orbits have more than 50% of success rate</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F2A4AE2D-291E-47AB-95F5-7D9FB68A02C9}" type="slidenum">
              <a:t>23</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7"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Flight Number vs. Orbit Type</a:t>
            </a:r>
            <a:endParaRPr lang="en-US" sz="4000" spc="-1" dirty="0">
              <a:solidFill>
                <a:srgbClr val="000000"/>
              </a:solidFill>
              <a:latin typeface="Arial"/>
            </a:endParaRPr>
          </a:p>
        </p:txBody>
      </p:sp>
      <p:sp>
        <p:nvSpPr>
          <p:cNvPr id="248" name="PlaceHolder 11"/>
          <p:cNvSpPr txBox="1"/>
          <p:nvPr/>
        </p:nvSpPr>
        <p:spPr>
          <a:xfrm>
            <a:off x="515520" y="4932360"/>
            <a:ext cx="10288080" cy="14266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Most of launch are to LEO, ISS, PO, GTO orbit</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Not much launches for EL-L1, SSO, HEO,  VLEO, SO, GEO orbit</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Lots of launch for VLEO orbit later on</a:t>
            </a:r>
            <a:endParaRPr lang="en-US" spc="-1" dirty="0">
              <a:solidFill>
                <a:srgbClr val="000000"/>
              </a:solidFill>
              <a:latin typeface="Arial"/>
            </a:endParaRPr>
          </a:p>
        </p:txBody>
      </p:sp>
      <p:pic>
        <p:nvPicPr>
          <p:cNvPr id="249" name="Picture 248"/>
          <p:cNvPicPr/>
          <p:nvPr/>
        </p:nvPicPr>
        <p:blipFill>
          <a:blip r:embed="rId3"/>
          <a:stretch/>
        </p:blipFill>
        <p:spPr>
          <a:xfrm>
            <a:off x="812160" y="1522440"/>
            <a:ext cx="10940400" cy="3139560"/>
          </a:xfrm>
          <a:prstGeom prst="rect">
            <a:avLst/>
          </a:prstGeom>
          <a:ln w="0">
            <a:noFill/>
          </a:ln>
        </p:spPr>
      </p:pic>
      <p:sp>
        <p:nvSpPr>
          <p:cNvPr id="2" name="PlaceHolder 1"/>
          <p:cNvSpPr>
            <a:spLocks noGrp="1"/>
          </p:cNvSpPr>
          <p:nvPr>
            <p:ph type="sldNum" idx="2"/>
          </p:nvPr>
        </p:nvSpPr>
        <p:spPr/>
        <p:txBody>
          <a:bodyPr/>
          <a:lstStyle/>
          <a:p>
            <a:fld id="{EED2E621-342B-4587-84DF-507A514BB0AE}" type="slidenum">
              <a:t>24</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0"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Payload vs. Orbit Type</a:t>
            </a:r>
            <a:endParaRPr lang="en-US" sz="4000" spc="-1" dirty="0">
              <a:solidFill>
                <a:srgbClr val="000000"/>
              </a:solidFill>
              <a:latin typeface="Arial"/>
            </a:endParaRPr>
          </a:p>
        </p:txBody>
      </p:sp>
      <p:pic>
        <p:nvPicPr>
          <p:cNvPr id="251" name="Picture 250"/>
          <p:cNvPicPr/>
          <p:nvPr/>
        </p:nvPicPr>
        <p:blipFill>
          <a:blip r:embed="rId3"/>
          <a:stretch/>
        </p:blipFill>
        <p:spPr>
          <a:xfrm>
            <a:off x="626400" y="1482120"/>
            <a:ext cx="10984320" cy="3112920"/>
          </a:xfrm>
          <a:prstGeom prst="rect">
            <a:avLst/>
          </a:prstGeom>
          <a:ln w="0">
            <a:noFill/>
          </a:ln>
        </p:spPr>
      </p:pic>
      <p:sp>
        <p:nvSpPr>
          <p:cNvPr id="252" name="PlaceHolder 12"/>
          <p:cNvSpPr txBox="1"/>
          <p:nvPr/>
        </p:nvSpPr>
        <p:spPr>
          <a:xfrm>
            <a:off x="515520" y="4932720"/>
            <a:ext cx="10288080" cy="14266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GTO orbit mostly has launch with around 3,000 ~ 8,000 kg payload mass</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ISS orbit mostly has payload mass around 2,000 ~ 4,000 kg</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VLEO  orbit only have high payload mass, which is around 13,000 ~ 16,000 kg</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BDD8D9E6-64E7-44E3-8138-55D0A5DA884F}" type="slidenum">
              <a:t>25</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3"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Launch Success Yearly Trend</a:t>
            </a:r>
            <a:endParaRPr lang="en-US" sz="4000" spc="-1" dirty="0">
              <a:solidFill>
                <a:srgbClr val="000000"/>
              </a:solidFill>
              <a:latin typeface="Arial"/>
            </a:endParaRPr>
          </a:p>
        </p:txBody>
      </p:sp>
      <p:pic>
        <p:nvPicPr>
          <p:cNvPr id="254" name="Picture 253"/>
          <p:cNvPicPr/>
          <p:nvPr/>
        </p:nvPicPr>
        <p:blipFill>
          <a:blip r:embed="rId3"/>
          <a:stretch/>
        </p:blipFill>
        <p:spPr>
          <a:xfrm>
            <a:off x="3202560" y="1313640"/>
            <a:ext cx="5052600" cy="4039560"/>
          </a:xfrm>
          <a:prstGeom prst="rect">
            <a:avLst/>
          </a:prstGeom>
          <a:ln w="0">
            <a:noFill/>
          </a:ln>
        </p:spPr>
      </p:pic>
      <p:sp>
        <p:nvSpPr>
          <p:cNvPr id="255" name="PlaceHolder 13"/>
          <p:cNvSpPr txBox="1"/>
          <p:nvPr/>
        </p:nvSpPr>
        <p:spPr>
          <a:xfrm>
            <a:off x="3266280" y="5736240"/>
            <a:ext cx="5704920" cy="69336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Success rate since 2013 kept increasing till 2020</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There is only small flop around 2019</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5A848E30-9C41-4F03-8B40-55ACF1BF30AA}" type="slidenum">
              <a:t>26</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6"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All Launch Site Names</a:t>
            </a:r>
            <a:endParaRPr lang="en-US" sz="4000" spc="-1" dirty="0">
              <a:solidFill>
                <a:srgbClr val="000000"/>
              </a:solidFill>
              <a:latin typeface="Arial"/>
            </a:endParaRPr>
          </a:p>
        </p:txBody>
      </p:sp>
      <p:pic>
        <p:nvPicPr>
          <p:cNvPr id="257" name="Picture 256"/>
          <p:cNvPicPr/>
          <p:nvPr/>
        </p:nvPicPr>
        <p:blipFill>
          <a:blip r:embed="rId3"/>
          <a:stretch/>
        </p:blipFill>
        <p:spPr>
          <a:xfrm>
            <a:off x="3804120" y="1567800"/>
            <a:ext cx="4096440" cy="2266920"/>
          </a:xfrm>
          <a:prstGeom prst="rect">
            <a:avLst/>
          </a:prstGeom>
          <a:ln w="0">
            <a:noFill/>
          </a:ln>
        </p:spPr>
      </p:pic>
      <p:sp>
        <p:nvSpPr>
          <p:cNvPr id="258" name="PlaceHolder 14"/>
          <p:cNvSpPr txBox="1"/>
          <p:nvPr/>
        </p:nvSpPr>
        <p:spPr>
          <a:xfrm>
            <a:off x="4428000" y="4127040"/>
            <a:ext cx="3192120" cy="226296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There are 4 launch sites:</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CCAFS LC-40</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VAB SLC-4E</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KSC LC-39A</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CCAFS SLC-40</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D16BC8EB-D92E-4AD5-9820-470BA2ACD329}" type="slidenum">
              <a:t>27</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9"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Launch Site Names Begin with 'CCA'</a:t>
            </a:r>
            <a:endParaRPr lang="en-US" sz="4000" spc="-1" dirty="0">
              <a:solidFill>
                <a:srgbClr val="000000"/>
              </a:solidFill>
              <a:latin typeface="Arial"/>
            </a:endParaRPr>
          </a:p>
        </p:txBody>
      </p:sp>
      <p:pic>
        <p:nvPicPr>
          <p:cNvPr id="260" name="Picture 259"/>
          <p:cNvPicPr/>
          <p:nvPr/>
        </p:nvPicPr>
        <p:blipFill>
          <a:blip r:embed="rId3"/>
          <a:stretch/>
        </p:blipFill>
        <p:spPr>
          <a:xfrm>
            <a:off x="974520" y="2208960"/>
            <a:ext cx="10614240" cy="2111760"/>
          </a:xfrm>
          <a:prstGeom prst="rect">
            <a:avLst/>
          </a:prstGeom>
          <a:ln w="0">
            <a:noFill/>
          </a:ln>
        </p:spPr>
      </p:pic>
      <p:sp>
        <p:nvSpPr>
          <p:cNvPr id="2" name="PlaceHolder 1"/>
          <p:cNvSpPr>
            <a:spLocks noGrp="1"/>
          </p:cNvSpPr>
          <p:nvPr>
            <p:ph type="sldNum" idx="2"/>
          </p:nvPr>
        </p:nvSpPr>
        <p:spPr/>
        <p:txBody>
          <a:bodyPr/>
          <a:lstStyle/>
          <a:p>
            <a:fld id="{D698EA41-B959-4C1E-946E-173EE4EB575B}" type="slidenum">
              <a:t>28</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Total Payload Mass</a:t>
            </a:r>
            <a:endParaRPr lang="en-US" sz="4000" spc="-1" dirty="0">
              <a:solidFill>
                <a:srgbClr val="000000"/>
              </a:solidFill>
              <a:latin typeface="Arial"/>
            </a:endParaRPr>
          </a:p>
        </p:txBody>
      </p:sp>
      <p:pic>
        <p:nvPicPr>
          <p:cNvPr id="262" name="Picture 261"/>
          <p:cNvPicPr/>
          <p:nvPr/>
        </p:nvPicPr>
        <p:blipFill>
          <a:blip r:embed="rId3"/>
          <a:stretch/>
        </p:blipFill>
        <p:spPr>
          <a:xfrm>
            <a:off x="2508840" y="2304720"/>
            <a:ext cx="7780680" cy="1722240"/>
          </a:xfrm>
          <a:prstGeom prst="rect">
            <a:avLst/>
          </a:prstGeom>
          <a:ln w="0">
            <a:noFill/>
          </a:ln>
        </p:spPr>
      </p:pic>
      <p:sp>
        <p:nvSpPr>
          <p:cNvPr id="2" name="PlaceHolder 1"/>
          <p:cNvSpPr>
            <a:spLocks noGrp="1"/>
          </p:cNvSpPr>
          <p:nvPr>
            <p:ph type="sldNum" idx="2"/>
          </p:nvPr>
        </p:nvSpPr>
        <p:spPr/>
        <p:txBody>
          <a:bodyPr/>
          <a:lstStyle/>
          <a:p>
            <a:fld id="{1BEB2B2A-3977-40BC-BD3D-03A40E466D04}" type="slidenum">
              <a:t>29</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20595949"/>
              </p:ext>
            </p:extLst>
          </p:nvPr>
        </p:nvGraphicFramePr>
        <p:xfrm>
          <a:off x="1441150" y="914400"/>
          <a:ext cx="9309100" cy="5669280"/>
        </p:xfrm>
        <a:graphic>
          <a:graphicData uri="http://schemas.openxmlformats.org/drawingml/2006/table">
            <a:tbl>
              <a:tblPr firstRow="1" bandRow="1">
                <a:tableStyleId>{073A0DAA-6AF3-43AB-8588-CEC1D06C72B9}</a:tableStyleId>
              </a:tblPr>
              <a:tblGrid>
                <a:gridCol w="912971"/>
                <a:gridCol w="4573429"/>
                <a:gridCol w="2495850"/>
                <a:gridCol w="1326850"/>
              </a:tblGrid>
              <a:tr h="230038">
                <a:tc>
                  <a:txBody>
                    <a:bodyPr/>
                    <a:lstStyle/>
                    <a:p>
                      <a:pPr algn="ctr"/>
                      <a:r>
                        <a:rPr lang="en-US" dirty="0" smtClean="0">
                          <a:solidFill>
                            <a:schemeClr val="bg1"/>
                          </a:solidFill>
                        </a:rPr>
                        <a:t>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Subject</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Contents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Page</a:t>
                      </a:r>
                      <a:r>
                        <a:rPr lang="en-US" baseline="0" dirty="0" smtClean="0">
                          <a:solidFill>
                            <a:schemeClr val="bg1"/>
                          </a:solidFill>
                        </a:rPr>
                        <a:t> 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566">
                <a:tc>
                  <a:txBody>
                    <a:bodyPr/>
                    <a:lstStyle/>
                    <a:p>
                      <a:pPr algn="ctr"/>
                      <a:endParaRPr lang="en-US" dirty="0" smtClean="0">
                        <a:ln>
                          <a:solidFill>
                            <a:schemeClr val="tx1"/>
                          </a:solidFill>
                        </a:ln>
                        <a:solidFill>
                          <a:schemeClr val="tx1"/>
                        </a:solidFill>
                        <a:effectLst/>
                      </a:endParaRPr>
                    </a:p>
                    <a:p>
                      <a:pPr algn="ctr"/>
                      <a:r>
                        <a:rPr lang="en-US" dirty="0" smtClean="0">
                          <a:ln>
                            <a:solidFill>
                              <a:schemeClr val="tx1"/>
                            </a:solidFill>
                          </a:ln>
                          <a:solidFill>
                            <a:schemeClr val="tx1"/>
                          </a:solidFill>
                          <a:effectLst/>
                        </a:rPr>
                        <a:t>1)</a:t>
                      </a:r>
                      <a:r>
                        <a:rPr lang="en-US" baseline="0" dirty="0" smtClean="0">
                          <a:ln>
                            <a:solidFill>
                              <a:schemeClr val="tx1"/>
                            </a:solidFill>
                          </a:ln>
                          <a:solidFill>
                            <a:schemeClr val="tx1"/>
                          </a:solidFill>
                          <a:effectLst/>
                        </a:rPr>
                        <a:t> </a:t>
                      </a:r>
                      <a:endParaRPr lang="en-US" dirty="0">
                        <a:ln>
                          <a:solidFill>
                            <a:schemeClr val="tx1"/>
                          </a:solid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ln>
                          <a:solidFill>
                            <a:schemeClr val="tx1"/>
                          </a:solidFill>
                        </a:ln>
                        <a:solidFill>
                          <a:schemeClr val="tx1"/>
                        </a:solidFill>
                        <a:effectLst/>
                      </a:endParaRPr>
                    </a:p>
                    <a:p>
                      <a:pPr algn="ctr"/>
                      <a:r>
                        <a:rPr lang="en-US" dirty="0" smtClean="0">
                          <a:ln>
                            <a:solidFill>
                              <a:schemeClr val="tx1"/>
                            </a:solidFill>
                          </a:ln>
                          <a:solidFill>
                            <a:schemeClr val="tx1"/>
                          </a:solidFill>
                          <a:effectLst/>
                        </a:rPr>
                        <a:t>ABSTRACT</a:t>
                      </a:r>
                      <a:endParaRPr lang="en-US" dirty="0">
                        <a:ln>
                          <a:solidFill>
                            <a:schemeClr val="tx1"/>
                          </a:solid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Executive Summary of the Project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6</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5094">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2)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INTRODUCTION</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Introduction to the Problem and Project objectives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7</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402566">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SECTION - 1</a:t>
                      </a:r>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02566">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3)</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METHODOLOGY</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Project Methodology Summary</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9</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5094">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4)</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Data Collection</a:t>
                      </a: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Methodology</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Data Collection using APIs and Web Scraping</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5094">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5)</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Data Wrangling</a:t>
                      </a: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Methodology</a:t>
                      </a:r>
                    </a:p>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Data Cleaning</a:t>
                      </a:r>
                      <a:r>
                        <a:rPr lang="en-US" sz="1800" kern="1200" baseline="0" dirty="0" smtClean="0">
                          <a:ln>
                            <a:solidFill>
                              <a:schemeClr val="tx1"/>
                            </a:solidFill>
                          </a:ln>
                          <a:solidFill>
                            <a:schemeClr val="tx1"/>
                          </a:solidFill>
                          <a:effectLst/>
                          <a:latin typeface="+mn-lt"/>
                          <a:ea typeface="+mn-ea"/>
                          <a:cs typeface="+mn-cs"/>
                        </a:rPr>
                        <a:t> and Organizing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13</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061">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6)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Exploratory Data Analysis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EDA using Data Visualization and SQL</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14-15</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Title 11"/>
          <p:cNvSpPr>
            <a:spLocks noGrp="1"/>
          </p:cNvSpPr>
          <p:nvPr>
            <p:ph type="title"/>
          </p:nvPr>
        </p:nvSpPr>
        <p:spPr>
          <a:xfrm>
            <a:off x="609480" y="273600"/>
            <a:ext cx="10972440" cy="640800"/>
          </a:xfrm>
        </p:spPr>
        <p:txBody>
          <a:bodyPr/>
          <a:lstStyle/>
          <a:p>
            <a:pPr algn="ctr"/>
            <a:r>
              <a:rPr lang="en-US" sz="2800" b="1" dirty="0" smtClean="0"/>
              <a:t>Table of Contents</a:t>
            </a:r>
            <a:endParaRPr lang="en-US" sz="2800" b="1" dirty="0"/>
          </a:p>
        </p:txBody>
      </p:sp>
      <p:sp>
        <p:nvSpPr>
          <p:cNvPr id="17" name="PlaceHolder 1"/>
          <p:cNvSpPr>
            <a:spLocks noGrp="1"/>
          </p:cNvSpPr>
          <p:nvPr>
            <p:ph type="sldNum" idx="4294967295"/>
          </p:nvPr>
        </p:nvSpPr>
        <p:spPr>
          <a:xfrm>
            <a:off x="8714880" y="6025680"/>
            <a:ext cx="2742480" cy="401040"/>
          </a:xfrm>
          <a:prstGeom prst="rect">
            <a:avLst/>
          </a:prstGeom>
          <a:noFill/>
          <a:ln w="0">
            <a:noFill/>
          </a:ln>
        </p:spPr>
        <p:txBody>
          <a:bodyPr lIns="90000" tIns="45000" rIns="90000" bIns="45000" anchor="ctr">
            <a:normAutofit/>
          </a:bodyPr>
          <a:lstStyle>
            <a:lvl1pPr indent="0" algn="r">
              <a:lnSpc>
                <a:spcPct val="100000"/>
              </a:lnSpc>
              <a:spcAft>
                <a:spcPts val="601"/>
              </a:spcAft>
              <a:buNone/>
              <a:tabLst>
                <a:tab pos="0" algn="l"/>
              </a:tabLst>
              <a:defRPr lang="en-US" sz="1600" b="0" strike="noStrike" spc="-1">
                <a:solidFill>
                  <a:srgbClr val="1C7DDB"/>
                </a:solidFill>
                <a:latin typeface="Abadi"/>
              </a:defRPr>
            </a:lvl1pPr>
          </a:lstStyle>
          <a:p>
            <a:r>
              <a:rPr lang="en-US" dirty="0">
                <a:solidFill>
                  <a:srgbClr val="000000"/>
                </a:solidFill>
                <a:latin typeface="Times New Roman"/>
              </a:rPr>
              <a:t>3</a:t>
            </a:r>
          </a:p>
        </p:txBody>
      </p:sp>
    </p:spTree>
    <p:extLst>
      <p:ext uri="{BB962C8B-B14F-4D97-AF65-F5344CB8AC3E}">
        <p14:creationId xmlns:p14="http://schemas.microsoft.com/office/powerpoint/2010/main" val="233553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3"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Average Payload Mass by F9 v1.1</a:t>
            </a:r>
            <a:endParaRPr lang="en-US" sz="4000" spc="-1" dirty="0">
              <a:solidFill>
                <a:srgbClr val="000000"/>
              </a:solidFill>
              <a:latin typeface="Arial"/>
            </a:endParaRPr>
          </a:p>
        </p:txBody>
      </p:sp>
      <p:pic>
        <p:nvPicPr>
          <p:cNvPr id="264" name="Picture 263"/>
          <p:cNvPicPr/>
          <p:nvPr/>
        </p:nvPicPr>
        <p:blipFill>
          <a:blip r:embed="rId3"/>
          <a:stretch/>
        </p:blipFill>
        <p:spPr>
          <a:xfrm>
            <a:off x="2149560" y="2604600"/>
            <a:ext cx="8607960" cy="1915560"/>
          </a:xfrm>
          <a:prstGeom prst="rect">
            <a:avLst/>
          </a:prstGeom>
          <a:ln w="0">
            <a:noFill/>
          </a:ln>
        </p:spPr>
      </p:pic>
      <p:sp>
        <p:nvSpPr>
          <p:cNvPr id="2" name="PlaceHolder 1"/>
          <p:cNvSpPr>
            <a:spLocks noGrp="1"/>
          </p:cNvSpPr>
          <p:nvPr>
            <p:ph type="sldNum" idx="2"/>
          </p:nvPr>
        </p:nvSpPr>
        <p:spPr/>
        <p:txBody>
          <a:bodyPr/>
          <a:lstStyle/>
          <a:p>
            <a:fld id="{DEBD599D-4688-4C35-B367-DC52ACF15894}" type="slidenum">
              <a:t>30</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First Successful Ground Landing Date</a:t>
            </a:r>
            <a:endParaRPr lang="en-US" sz="4000" spc="-1" dirty="0">
              <a:solidFill>
                <a:srgbClr val="000000"/>
              </a:solidFill>
              <a:latin typeface="Arial"/>
            </a:endParaRPr>
          </a:p>
        </p:txBody>
      </p:sp>
      <p:pic>
        <p:nvPicPr>
          <p:cNvPr id="266" name="Picture 265"/>
          <p:cNvPicPr/>
          <p:nvPr/>
        </p:nvPicPr>
        <p:blipFill>
          <a:blip r:embed="rId3"/>
          <a:stretch/>
        </p:blipFill>
        <p:spPr>
          <a:xfrm>
            <a:off x="3052080" y="2503080"/>
            <a:ext cx="6246000" cy="1640880"/>
          </a:xfrm>
          <a:prstGeom prst="rect">
            <a:avLst/>
          </a:prstGeom>
          <a:ln w="0">
            <a:noFill/>
          </a:ln>
        </p:spPr>
      </p:pic>
      <p:sp>
        <p:nvSpPr>
          <p:cNvPr id="2" name="PlaceHolder 1"/>
          <p:cNvSpPr>
            <a:spLocks noGrp="1"/>
          </p:cNvSpPr>
          <p:nvPr>
            <p:ph type="sldNum" idx="2"/>
          </p:nvPr>
        </p:nvSpPr>
        <p:spPr/>
        <p:txBody>
          <a:bodyPr/>
          <a:lstStyle/>
          <a:p>
            <a:fld id="{28586AA7-F6F2-489E-859B-4511C773D59F}" type="slidenum">
              <a:t>31</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7"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59500" lnSpcReduction="20000"/>
          </a:bodyPr>
          <a:lstStyle/>
          <a:p>
            <a:pPr>
              <a:lnSpc>
                <a:spcPct val="90000"/>
              </a:lnSpc>
            </a:pPr>
            <a:r>
              <a:rPr lang="en-US" sz="4000" spc="-1" dirty="0">
                <a:solidFill>
                  <a:srgbClr val="0B49CB"/>
                </a:solidFill>
                <a:latin typeface="Abadi"/>
                <a:ea typeface="IBM Plex Mono SemiBold"/>
              </a:rPr>
              <a:t>Successful Drone Ship Landing with Payload between 4000 and 6000</a:t>
            </a:r>
            <a:endParaRPr lang="en-US" sz="4000" spc="-1" dirty="0">
              <a:solidFill>
                <a:srgbClr val="000000"/>
              </a:solidFill>
              <a:latin typeface="Arial"/>
            </a:endParaRPr>
          </a:p>
        </p:txBody>
      </p:sp>
      <p:pic>
        <p:nvPicPr>
          <p:cNvPr id="268" name="Picture 267"/>
          <p:cNvPicPr/>
          <p:nvPr/>
        </p:nvPicPr>
        <p:blipFill>
          <a:blip r:embed="rId3"/>
          <a:stretch/>
        </p:blipFill>
        <p:spPr>
          <a:xfrm>
            <a:off x="3636720" y="1337760"/>
            <a:ext cx="4793760" cy="5244840"/>
          </a:xfrm>
          <a:prstGeom prst="rect">
            <a:avLst/>
          </a:prstGeom>
          <a:ln w="0">
            <a:noFill/>
          </a:ln>
        </p:spPr>
      </p:pic>
      <p:sp>
        <p:nvSpPr>
          <p:cNvPr id="2" name="PlaceHolder 1"/>
          <p:cNvSpPr>
            <a:spLocks noGrp="1"/>
          </p:cNvSpPr>
          <p:nvPr>
            <p:ph type="sldNum" idx="2"/>
          </p:nvPr>
        </p:nvSpPr>
        <p:spPr/>
        <p:txBody>
          <a:bodyPr/>
          <a:lstStyle/>
          <a:p>
            <a:fld id="{8D382A25-74B0-4DB9-841B-9E3A1579A884}" type="slidenum">
              <a:t>32</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9"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75500" lnSpcReduction="20000"/>
          </a:bodyPr>
          <a:lstStyle/>
          <a:p>
            <a:pPr>
              <a:lnSpc>
                <a:spcPct val="90000"/>
              </a:lnSpc>
            </a:pPr>
            <a:r>
              <a:rPr lang="en-US" sz="4000" spc="-1" dirty="0">
                <a:solidFill>
                  <a:srgbClr val="0B49CB"/>
                </a:solidFill>
                <a:latin typeface="Abadi"/>
                <a:ea typeface="IBM Plex Mono SemiBold"/>
              </a:rPr>
              <a:t>Total Number of Successful and Failure Mission Outcomes</a:t>
            </a:r>
            <a:endParaRPr lang="en-US" sz="4000" spc="-1" dirty="0">
              <a:solidFill>
                <a:srgbClr val="000000"/>
              </a:solidFill>
              <a:latin typeface="Arial"/>
            </a:endParaRPr>
          </a:p>
        </p:txBody>
      </p:sp>
      <p:pic>
        <p:nvPicPr>
          <p:cNvPr id="270" name="Picture 269"/>
          <p:cNvPicPr/>
          <p:nvPr/>
        </p:nvPicPr>
        <p:blipFill>
          <a:blip r:embed="rId3"/>
          <a:stretch/>
        </p:blipFill>
        <p:spPr>
          <a:xfrm>
            <a:off x="2909880" y="1568160"/>
            <a:ext cx="6464880" cy="2396160"/>
          </a:xfrm>
          <a:prstGeom prst="rect">
            <a:avLst/>
          </a:prstGeom>
          <a:ln w="0">
            <a:noFill/>
          </a:ln>
        </p:spPr>
      </p:pic>
      <p:sp>
        <p:nvSpPr>
          <p:cNvPr id="271" name="PlaceHolder 15"/>
          <p:cNvSpPr txBox="1"/>
          <p:nvPr/>
        </p:nvSpPr>
        <p:spPr>
          <a:xfrm>
            <a:off x="2957760" y="4603320"/>
            <a:ext cx="7185600" cy="13870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Success : 100</a:t>
            </a:r>
            <a:endParaRPr lang="en-US" spc="-1" dirty="0">
              <a:solidFill>
                <a:srgbClr val="000000"/>
              </a:solidFill>
              <a:latin typeface="Arial"/>
            </a:endParaRPr>
          </a:p>
          <a:p>
            <a:pPr>
              <a:spcBef>
                <a:spcPts val="1400"/>
              </a:spcBef>
              <a:tabLst>
                <a:tab pos="0" algn="l"/>
              </a:tabLst>
            </a:pPr>
            <a:r>
              <a:rPr lang="en-US" spc="-1" dirty="0">
                <a:solidFill>
                  <a:srgbClr val="000000"/>
                </a:solidFill>
                <a:latin typeface="Calibri"/>
                <a:ea typeface="游ゴシック"/>
              </a:rPr>
              <a:t>Fail : 1</a:t>
            </a:r>
            <a:endParaRPr lang="en-US" spc="-1" dirty="0">
              <a:solidFill>
                <a:srgbClr val="000000"/>
              </a:solidFill>
              <a:latin typeface="Arial"/>
            </a:endParaRPr>
          </a:p>
          <a:p>
            <a:pPr>
              <a:spcBef>
                <a:spcPts val="1400"/>
              </a:spcBef>
              <a:tabLst>
                <a:tab pos="0" algn="l"/>
              </a:tabLst>
            </a:pPr>
            <a:r>
              <a:rPr lang="en-US" spc="-1" dirty="0">
                <a:solidFill>
                  <a:srgbClr val="000000"/>
                </a:solidFill>
                <a:latin typeface="Calibri"/>
                <a:ea typeface="游ゴシック"/>
              </a:rPr>
              <a:t>*Mission outcomes is not same as failure or success of landing</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55A197D8-7F20-46E0-97BA-9E52EEFDD4B4}" type="slidenum">
              <a:t>33</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72"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Boosters Carried Maximum Payload</a:t>
            </a:r>
            <a:endParaRPr lang="en-US" sz="4000" spc="-1" dirty="0">
              <a:solidFill>
                <a:srgbClr val="000000"/>
              </a:solidFill>
              <a:latin typeface="Arial"/>
            </a:endParaRPr>
          </a:p>
        </p:txBody>
      </p:sp>
      <p:pic>
        <p:nvPicPr>
          <p:cNvPr id="273" name="Picture 272"/>
          <p:cNvPicPr/>
          <p:nvPr/>
        </p:nvPicPr>
        <p:blipFill>
          <a:blip r:embed="rId3"/>
          <a:stretch/>
        </p:blipFill>
        <p:spPr>
          <a:xfrm>
            <a:off x="3135600" y="2502720"/>
            <a:ext cx="5621760" cy="1691640"/>
          </a:xfrm>
          <a:prstGeom prst="rect">
            <a:avLst/>
          </a:prstGeom>
          <a:ln w="0">
            <a:noFill/>
          </a:ln>
        </p:spPr>
      </p:pic>
      <p:sp>
        <p:nvSpPr>
          <p:cNvPr id="2" name="PlaceHolder 1"/>
          <p:cNvSpPr>
            <a:spLocks noGrp="1"/>
          </p:cNvSpPr>
          <p:nvPr>
            <p:ph type="sldNum" idx="2"/>
          </p:nvPr>
        </p:nvSpPr>
        <p:spPr/>
        <p:txBody>
          <a:bodyPr/>
          <a:lstStyle/>
          <a:p>
            <a:fld id="{61B7329B-9DBB-46D2-85E1-956310758C07}" type="slidenum">
              <a:t>34</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74"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2015 Launch Records</a:t>
            </a:r>
            <a:endParaRPr lang="en-US" sz="4000" spc="-1" dirty="0">
              <a:solidFill>
                <a:srgbClr val="000000"/>
              </a:solidFill>
              <a:latin typeface="Arial"/>
            </a:endParaRPr>
          </a:p>
        </p:txBody>
      </p:sp>
      <p:pic>
        <p:nvPicPr>
          <p:cNvPr id="275" name="Picture 274"/>
          <p:cNvPicPr/>
          <p:nvPr/>
        </p:nvPicPr>
        <p:blipFill>
          <a:blip r:embed="rId3"/>
          <a:stretch/>
        </p:blipFill>
        <p:spPr>
          <a:xfrm>
            <a:off x="696960" y="2513520"/>
            <a:ext cx="11017080" cy="1631160"/>
          </a:xfrm>
          <a:prstGeom prst="rect">
            <a:avLst/>
          </a:prstGeom>
          <a:ln w="0">
            <a:noFill/>
          </a:ln>
        </p:spPr>
      </p:pic>
      <p:sp>
        <p:nvSpPr>
          <p:cNvPr id="2" name="PlaceHolder 1"/>
          <p:cNvSpPr>
            <a:spLocks noGrp="1"/>
          </p:cNvSpPr>
          <p:nvPr>
            <p:ph type="sldNum" idx="2"/>
          </p:nvPr>
        </p:nvSpPr>
        <p:spPr/>
        <p:txBody>
          <a:bodyPr/>
          <a:lstStyle/>
          <a:p>
            <a:fld id="{17CCFAB3-A992-48DB-9CC7-D45103AF5962}" type="slidenum">
              <a:t>35</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76"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71500" lnSpcReduction="20000"/>
          </a:bodyPr>
          <a:lstStyle/>
          <a:p>
            <a:pPr>
              <a:lnSpc>
                <a:spcPct val="90000"/>
              </a:lnSpc>
            </a:pPr>
            <a:r>
              <a:rPr lang="en-US" sz="4000" spc="-1" dirty="0">
                <a:solidFill>
                  <a:srgbClr val="0B49CB"/>
                </a:solidFill>
                <a:latin typeface="Abadi"/>
                <a:ea typeface="IBM Plex Mono SemiBold"/>
              </a:rPr>
              <a:t>Rank Landing Outcomes Between 2010-06-04 and 2017-03-20</a:t>
            </a:r>
            <a:endParaRPr lang="en-US" sz="4000" spc="-1" dirty="0">
              <a:solidFill>
                <a:srgbClr val="000000"/>
              </a:solidFill>
              <a:latin typeface="Arial"/>
            </a:endParaRPr>
          </a:p>
        </p:txBody>
      </p:sp>
      <p:pic>
        <p:nvPicPr>
          <p:cNvPr id="277" name="Picture 276"/>
          <p:cNvPicPr/>
          <p:nvPr/>
        </p:nvPicPr>
        <p:blipFill>
          <a:blip r:embed="rId3"/>
          <a:stretch/>
        </p:blipFill>
        <p:spPr>
          <a:xfrm>
            <a:off x="812880" y="1622520"/>
            <a:ext cx="6443640" cy="4334760"/>
          </a:xfrm>
          <a:prstGeom prst="rect">
            <a:avLst/>
          </a:prstGeom>
          <a:ln w="0">
            <a:noFill/>
          </a:ln>
        </p:spPr>
      </p:pic>
      <p:pic>
        <p:nvPicPr>
          <p:cNvPr id="278" name="Picture 277"/>
          <p:cNvPicPr/>
          <p:nvPr/>
        </p:nvPicPr>
        <p:blipFill>
          <a:blip r:embed="rId4"/>
          <a:stretch/>
        </p:blipFill>
        <p:spPr>
          <a:xfrm>
            <a:off x="7931520" y="2934720"/>
            <a:ext cx="1870200" cy="2897280"/>
          </a:xfrm>
          <a:prstGeom prst="rect">
            <a:avLst/>
          </a:prstGeom>
          <a:ln w="0">
            <a:noFill/>
          </a:ln>
        </p:spPr>
      </p:pic>
      <p:sp>
        <p:nvSpPr>
          <p:cNvPr id="2" name="PlaceHolder 1"/>
          <p:cNvSpPr>
            <a:spLocks noGrp="1"/>
          </p:cNvSpPr>
          <p:nvPr>
            <p:ph type="sldNum" idx="2"/>
          </p:nvPr>
        </p:nvSpPr>
        <p:spPr/>
        <p:txBody>
          <a:bodyPr/>
          <a:lstStyle/>
          <a:p>
            <a:fld id="{7F219BC8-C41F-4825-8234-0B10C95CD505}" type="slidenum">
              <a:t>36</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79" name="TextBox 6"/>
          <p:cNvSpPr/>
          <p:nvPr/>
        </p:nvSpPr>
        <p:spPr>
          <a:xfrm>
            <a:off x="810722" y="2529720"/>
            <a:ext cx="1043019" cy="367878"/>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pc="-1" dirty="0">
                <a:solidFill>
                  <a:srgbClr val="FFFFFF"/>
                </a:solidFill>
                <a:latin typeface="Calibri"/>
                <a:ea typeface="DejaVu Sans"/>
              </a:rPr>
              <a:t>Section 3</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80"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&lt;Folium Map Screenshot 1&gt;</a:t>
            </a:r>
            <a:endParaRPr lang="en-US" sz="4000" spc="-1" dirty="0">
              <a:solidFill>
                <a:srgbClr val="000000"/>
              </a:solidFill>
              <a:latin typeface="Arial"/>
            </a:endParaRPr>
          </a:p>
        </p:txBody>
      </p:sp>
      <p:pic>
        <p:nvPicPr>
          <p:cNvPr id="281" name="Picture 280"/>
          <p:cNvPicPr/>
          <p:nvPr/>
        </p:nvPicPr>
        <p:blipFill>
          <a:blip r:embed="rId3"/>
          <a:stretch/>
        </p:blipFill>
        <p:spPr>
          <a:xfrm>
            <a:off x="1387440" y="1384560"/>
            <a:ext cx="9199080" cy="3828960"/>
          </a:xfrm>
          <a:prstGeom prst="rect">
            <a:avLst/>
          </a:prstGeom>
          <a:ln w="0">
            <a:noFill/>
          </a:ln>
        </p:spPr>
      </p:pic>
      <p:sp>
        <p:nvSpPr>
          <p:cNvPr id="282" name="PlaceHolder 16"/>
          <p:cNvSpPr txBox="1"/>
          <p:nvPr/>
        </p:nvSpPr>
        <p:spPr>
          <a:xfrm>
            <a:off x="3545280" y="5340240"/>
            <a:ext cx="4301280" cy="429840"/>
          </a:xfrm>
          <a:prstGeom prst="rect">
            <a:avLst/>
          </a:prstGeom>
          <a:noFill/>
          <a:ln w="0">
            <a:noFill/>
          </a:ln>
        </p:spPr>
        <p:txBody>
          <a:bodyPr lIns="0" tIns="0" rIns="0" bIns="0" anchor="t">
            <a:normAutofit/>
          </a:bodyPr>
          <a:lstStyle/>
          <a:p>
            <a:pPr>
              <a:spcBef>
                <a:spcPts val="1400"/>
              </a:spcBef>
              <a:tabLst>
                <a:tab pos="0" algn="l"/>
              </a:tabLst>
            </a:pPr>
            <a:r>
              <a:rPr lang="en-US" sz="2200" spc="-1" dirty="0">
                <a:solidFill>
                  <a:schemeClr val="accent3">
                    <a:lumMod val="25000"/>
                  </a:schemeClr>
                </a:solidFill>
                <a:latin typeface="Abadi"/>
                <a:ea typeface="Calibri"/>
              </a:rPr>
              <a:t>SpaceX Launch Site Location</a:t>
            </a:r>
            <a:endParaRPr lang="en-US" sz="2200" spc="-1" dirty="0">
              <a:solidFill>
                <a:srgbClr val="000000"/>
              </a:solidFill>
              <a:latin typeface="Arial"/>
            </a:endParaRPr>
          </a:p>
        </p:txBody>
      </p:sp>
      <p:sp>
        <p:nvSpPr>
          <p:cNvPr id="283" name="PlaceHolder 17"/>
          <p:cNvSpPr txBox="1"/>
          <p:nvPr/>
        </p:nvSpPr>
        <p:spPr>
          <a:xfrm>
            <a:off x="2657160" y="5967000"/>
            <a:ext cx="7018200" cy="650160"/>
          </a:xfrm>
          <a:prstGeom prst="rect">
            <a:avLst/>
          </a:prstGeom>
          <a:noFill/>
          <a:ln w="0">
            <a:noFill/>
          </a:ln>
        </p:spPr>
        <p:txBody>
          <a:bodyPr lIns="0" tIns="0" rIns="0" bIns="0" anchor="t">
            <a:normAutofit/>
          </a:bodyPr>
          <a:lstStyle/>
          <a:p>
            <a:pPr marL="216000" indent="-216000">
              <a:spcBef>
                <a:spcPts val="1400"/>
              </a:spcBef>
              <a:buClr>
                <a:srgbClr val="000000"/>
              </a:buClr>
              <a:buSzPct val="45000"/>
              <a:buFont typeface="Wingdings" charset="2"/>
              <a:buChar char=""/>
              <a:tabLst>
                <a:tab pos="0" algn="l"/>
              </a:tabLst>
            </a:pPr>
            <a:r>
              <a:rPr lang="en-US" sz="1400" spc="-1" dirty="0">
                <a:solidFill>
                  <a:schemeClr val="accent3">
                    <a:lumMod val="25000"/>
                  </a:schemeClr>
                </a:solidFill>
                <a:latin typeface="Abadi"/>
                <a:ea typeface="Calibri"/>
              </a:rPr>
              <a:t>All launch site location are near coastline</a:t>
            </a:r>
            <a:endParaRPr lang="en-US" sz="1400"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z="1400" spc="-1" dirty="0">
                <a:solidFill>
                  <a:schemeClr val="accent3">
                    <a:lumMod val="25000"/>
                  </a:schemeClr>
                </a:solidFill>
                <a:latin typeface="Abadi"/>
                <a:ea typeface="Calibri"/>
              </a:rPr>
              <a:t>Only VAFB SLC-4E at the </a:t>
            </a:r>
            <a:r>
              <a:rPr lang="en-US" sz="1400" spc="-1" dirty="0" smtClean="0">
                <a:solidFill>
                  <a:schemeClr val="accent3">
                    <a:lumMod val="25000"/>
                  </a:schemeClr>
                </a:solidFill>
                <a:latin typeface="Abadi"/>
                <a:ea typeface="Calibri"/>
              </a:rPr>
              <a:t>Westcoast</a:t>
            </a:r>
            <a:r>
              <a:rPr lang="en-US" sz="1400" spc="-1" dirty="0">
                <a:solidFill>
                  <a:schemeClr val="accent3">
                    <a:lumMod val="25000"/>
                  </a:schemeClr>
                </a:solidFill>
                <a:latin typeface="Abadi"/>
                <a:ea typeface="Calibri"/>
              </a:rPr>
              <a:t>. Other launch site are at </a:t>
            </a:r>
            <a:r>
              <a:rPr lang="en-US" sz="1400" spc="-1" dirty="0" smtClean="0">
                <a:solidFill>
                  <a:schemeClr val="accent3">
                    <a:lumMod val="25000"/>
                  </a:schemeClr>
                </a:solidFill>
                <a:latin typeface="Abadi"/>
                <a:ea typeface="Calibri"/>
              </a:rPr>
              <a:t>Eastcoast </a:t>
            </a:r>
            <a:endParaRPr lang="en-US" sz="1400" spc="-1" dirty="0">
              <a:solidFill>
                <a:srgbClr val="000000"/>
              </a:solidFill>
              <a:latin typeface="Arial"/>
            </a:endParaRPr>
          </a:p>
        </p:txBody>
      </p:sp>
      <p:sp>
        <p:nvSpPr>
          <p:cNvPr id="2" name="PlaceHolder 1"/>
          <p:cNvSpPr>
            <a:spLocks noGrp="1"/>
          </p:cNvSpPr>
          <p:nvPr>
            <p:ph type="sldNum" idx="2"/>
          </p:nvPr>
        </p:nvSpPr>
        <p:spPr/>
        <p:txBody>
          <a:bodyPr/>
          <a:lstStyle/>
          <a:p>
            <a:fld id="{95F2089A-A773-4014-AFD8-E9985621DAE4}" type="slidenum">
              <a:t>38</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84"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&lt;Folium Map Screenshot 2&gt;</a:t>
            </a:r>
            <a:endParaRPr lang="en-US" sz="4000" spc="-1" dirty="0">
              <a:solidFill>
                <a:srgbClr val="000000"/>
              </a:solidFill>
              <a:latin typeface="Arial"/>
            </a:endParaRPr>
          </a:p>
        </p:txBody>
      </p:sp>
      <p:pic>
        <p:nvPicPr>
          <p:cNvPr id="285" name="Picture 284"/>
          <p:cNvPicPr/>
          <p:nvPr/>
        </p:nvPicPr>
        <p:blipFill>
          <a:blip r:embed="rId3"/>
          <a:stretch/>
        </p:blipFill>
        <p:spPr>
          <a:xfrm>
            <a:off x="655560" y="1513440"/>
            <a:ext cx="10502280" cy="2463480"/>
          </a:xfrm>
          <a:prstGeom prst="rect">
            <a:avLst/>
          </a:prstGeom>
          <a:ln w="0">
            <a:noFill/>
          </a:ln>
        </p:spPr>
      </p:pic>
      <p:sp>
        <p:nvSpPr>
          <p:cNvPr id="286" name="PlaceHolder 18"/>
          <p:cNvSpPr txBox="1"/>
          <p:nvPr/>
        </p:nvSpPr>
        <p:spPr>
          <a:xfrm>
            <a:off x="5281200" y="5090040"/>
            <a:ext cx="1845720" cy="650160"/>
          </a:xfrm>
          <a:prstGeom prst="rect">
            <a:avLst/>
          </a:prstGeom>
          <a:noFill/>
          <a:ln w="0">
            <a:noFill/>
          </a:ln>
        </p:spPr>
        <p:txBody>
          <a:bodyPr lIns="0" tIns="0" rIns="0" bIns="0" anchor="t">
            <a:normAutofit/>
          </a:bodyPr>
          <a:lstStyle/>
          <a:p>
            <a:pPr>
              <a:spcBef>
                <a:spcPts val="1400"/>
              </a:spcBef>
              <a:tabLst>
                <a:tab pos="0" algn="l"/>
              </a:tabLst>
            </a:pPr>
            <a:r>
              <a:rPr lang="en-US" sz="1400" spc="-1" dirty="0">
                <a:solidFill>
                  <a:srgbClr val="00A933"/>
                </a:solidFill>
                <a:latin typeface="Abadi"/>
                <a:ea typeface="Calibri"/>
              </a:rPr>
              <a:t>Green</a:t>
            </a:r>
            <a:r>
              <a:rPr lang="en-US" sz="1400" spc="-1" dirty="0">
                <a:solidFill>
                  <a:schemeClr val="accent3">
                    <a:lumMod val="25000"/>
                  </a:schemeClr>
                </a:solidFill>
                <a:latin typeface="Abadi"/>
                <a:ea typeface="Calibri"/>
              </a:rPr>
              <a:t> : Success</a:t>
            </a:r>
            <a:endParaRPr lang="en-US" sz="1400" spc="-1" dirty="0">
              <a:solidFill>
                <a:srgbClr val="000000"/>
              </a:solidFill>
              <a:latin typeface="Arial"/>
            </a:endParaRPr>
          </a:p>
          <a:p>
            <a:pPr>
              <a:spcBef>
                <a:spcPts val="1400"/>
              </a:spcBef>
              <a:tabLst>
                <a:tab pos="0" algn="l"/>
              </a:tabLst>
            </a:pPr>
            <a:r>
              <a:rPr lang="en-US" sz="1400" spc="-1" dirty="0">
                <a:solidFill>
                  <a:srgbClr val="C9211E"/>
                </a:solidFill>
                <a:latin typeface="Abadi"/>
                <a:ea typeface="Calibri"/>
              </a:rPr>
              <a:t>Red</a:t>
            </a:r>
            <a:r>
              <a:rPr lang="en-US" sz="1400" spc="-1" dirty="0">
                <a:solidFill>
                  <a:schemeClr val="accent3">
                    <a:lumMod val="25000"/>
                  </a:schemeClr>
                </a:solidFill>
                <a:latin typeface="Abadi"/>
                <a:ea typeface="Calibri"/>
              </a:rPr>
              <a:t> : Failure </a:t>
            </a:r>
            <a:endParaRPr lang="en-US" sz="1400" spc="-1" dirty="0">
              <a:solidFill>
                <a:srgbClr val="000000"/>
              </a:solidFill>
              <a:latin typeface="Arial"/>
            </a:endParaRPr>
          </a:p>
        </p:txBody>
      </p:sp>
      <p:sp>
        <p:nvSpPr>
          <p:cNvPr id="287" name="PlaceHolder 20"/>
          <p:cNvSpPr txBox="1"/>
          <p:nvPr/>
        </p:nvSpPr>
        <p:spPr>
          <a:xfrm>
            <a:off x="9325080" y="4110480"/>
            <a:ext cx="1512000" cy="3844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CCAFS SLC-40</a:t>
            </a:r>
            <a:endParaRPr lang="en-US" spc="-1" dirty="0">
              <a:solidFill>
                <a:srgbClr val="000000"/>
              </a:solidFill>
              <a:latin typeface="Arial"/>
            </a:endParaRPr>
          </a:p>
        </p:txBody>
      </p:sp>
      <p:sp>
        <p:nvSpPr>
          <p:cNvPr id="288" name="PlaceHolder 21"/>
          <p:cNvSpPr txBox="1"/>
          <p:nvPr/>
        </p:nvSpPr>
        <p:spPr>
          <a:xfrm>
            <a:off x="6743880" y="4068720"/>
            <a:ext cx="1512000" cy="3844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CCAFS LC-40</a:t>
            </a:r>
            <a:endParaRPr lang="en-US" spc="-1" dirty="0">
              <a:solidFill>
                <a:srgbClr val="000000"/>
              </a:solidFill>
              <a:latin typeface="Arial"/>
            </a:endParaRPr>
          </a:p>
        </p:txBody>
      </p:sp>
      <p:sp>
        <p:nvSpPr>
          <p:cNvPr id="289" name="PlaceHolder 22"/>
          <p:cNvSpPr txBox="1"/>
          <p:nvPr/>
        </p:nvSpPr>
        <p:spPr>
          <a:xfrm>
            <a:off x="1075320" y="4077360"/>
            <a:ext cx="1512000" cy="3844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VAB SLC-4E</a:t>
            </a:r>
            <a:endParaRPr lang="en-US" spc="-1" dirty="0">
              <a:solidFill>
                <a:srgbClr val="000000"/>
              </a:solidFill>
              <a:latin typeface="Arial"/>
            </a:endParaRPr>
          </a:p>
        </p:txBody>
      </p:sp>
      <p:sp>
        <p:nvSpPr>
          <p:cNvPr id="290" name="PlaceHolder 23"/>
          <p:cNvSpPr txBox="1"/>
          <p:nvPr/>
        </p:nvSpPr>
        <p:spPr>
          <a:xfrm>
            <a:off x="3653640" y="4093920"/>
            <a:ext cx="1512000" cy="3844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KSC LC-39A</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E91C92BE-4380-4B4D-894C-0AF9EFE75077}" type="slidenum">
              <a:t>39</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64667775"/>
              </p:ext>
            </p:extLst>
          </p:nvPr>
        </p:nvGraphicFramePr>
        <p:xfrm>
          <a:off x="1441150" y="1219202"/>
          <a:ext cx="9309100" cy="5457341"/>
        </p:xfrm>
        <a:graphic>
          <a:graphicData uri="http://schemas.openxmlformats.org/drawingml/2006/table">
            <a:tbl>
              <a:tblPr firstRow="1" bandRow="1">
                <a:tableStyleId>{073A0DAA-6AF3-43AB-8588-CEC1D06C72B9}</a:tableStyleId>
              </a:tblPr>
              <a:tblGrid>
                <a:gridCol w="912971"/>
                <a:gridCol w="4573429"/>
                <a:gridCol w="2495850"/>
                <a:gridCol w="1326850"/>
              </a:tblGrid>
              <a:tr h="230038">
                <a:tc>
                  <a:txBody>
                    <a:bodyPr/>
                    <a:lstStyle/>
                    <a:p>
                      <a:pPr algn="ctr"/>
                      <a:r>
                        <a:rPr lang="en-US" dirty="0" smtClean="0">
                          <a:solidFill>
                            <a:schemeClr val="bg1"/>
                          </a:solidFill>
                        </a:rPr>
                        <a:t>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Subject</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Contents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Page</a:t>
                      </a:r>
                      <a:r>
                        <a:rPr lang="en-US" baseline="0" dirty="0" smtClean="0">
                          <a:solidFill>
                            <a:schemeClr val="bg1"/>
                          </a:solidFill>
                        </a:rPr>
                        <a:t> 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7)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Launch Site Visualization using Folium</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Interactive Folium Map</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16</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5094">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8)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Dashboard Building using Plotly and Dash</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Interactive Dashboard Visualization using Plotly and Dash</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17</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0151">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9)</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Predictive Analysis &amp; Results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Model Building for Binary Classification using various Sklearn models and validation techniques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18-19</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402566">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SECTION - 2</a:t>
                      </a:r>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10)</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Insights</a:t>
                      </a:r>
                      <a:r>
                        <a:rPr lang="en-US" sz="1800" kern="1200" baseline="0" dirty="0" smtClean="0">
                          <a:ln>
                            <a:solidFill>
                              <a:schemeClr val="tx1"/>
                            </a:solidFill>
                          </a:ln>
                          <a:solidFill>
                            <a:schemeClr val="tx1"/>
                          </a:solidFill>
                          <a:effectLst/>
                          <a:latin typeface="+mn-lt"/>
                          <a:ea typeface="+mn-ea"/>
                          <a:cs typeface="+mn-cs"/>
                        </a:rPr>
                        <a:t> drawn from EDA</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21-36</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02566">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SECTION – 3</a:t>
                      </a:r>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11)</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Launch Site Proximity</a:t>
                      </a:r>
                      <a:r>
                        <a:rPr lang="en-US" sz="1800" kern="1200" baseline="0" dirty="0" smtClean="0">
                          <a:ln>
                            <a:solidFill>
                              <a:schemeClr val="tx1"/>
                            </a:solidFill>
                          </a:ln>
                          <a:solidFill>
                            <a:schemeClr val="tx1"/>
                          </a:solidFill>
                          <a:effectLst/>
                          <a:latin typeface="+mn-lt"/>
                          <a:ea typeface="+mn-ea"/>
                          <a:cs typeface="+mn-cs"/>
                        </a:rPr>
                        <a:t> Analysis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38-40</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45969">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SECTION - 4</a:t>
                      </a:r>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12)</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Findings</a:t>
                      </a:r>
                      <a:r>
                        <a:rPr lang="en-US" sz="1800" kern="1200" baseline="0" dirty="0" smtClean="0">
                          <a:ln>
                            <a:solidFill>
                              <a:schemeClr val="tx1"/>
                            </a:solidFill>
                          </a:ln>
                          <a:solidFill>
                            <a:schemeClr val="tx1"/>
                          </a:solidFill>
                          <a:effectLst/>
                          <a:latin typeface="+mn-lt"/>
                          <a:ea typeface="+mn-ea"/>
                          <a:cs typeface="+mn-cs"/>
                        </a:rPr>
                        <a:t> from Dashboard Analysis</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42-44</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4090025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9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&lt;Folium Map Screenshot 3&gt;</a:t>
            </a:r>
            <a:endParaRPr lang="en-US" sz="4000" spc="-1" dirty="0">
              <a:solidFill>
                <a:srgbClr val="000000"/>
              </a:solidFill>
              <a:latin typeface="Arial"/>
            </a:endParaRPr>
          </a:p>
        </p:txBody>
      </p:sp>
      <p:pic>
        <p:nvPicPr>
          <p:cNvPr id="292" name="Picture 291"/>
          <p:cNvPicPr/>
          <p:nvPr/>
        </p:nvPicPr>
        <p:blipFill>
          <a:blip r:embed="rId3"/>
          <a:stretch/>
        </p:blipFill>
        <p:spPr>
          <a:xfrm>
            <a:off x="3711960" y="1653840"/>
            <a:ext cx="4809240" cy="3693600"/>
          </a:xfrm>
          <a:prstGeom prst="rect">
            <a:avLst/>
          </a:prstGeom>
          <a:ln w="0">
            <a:noFill/>
          </a:ln>
        </p:spPr>
      </p:pic>
      <p:sp>
        <p:nvSpPr>
          <p:cNvPr id="293" name="PlaceHolder 19"/>
          <p:cNvSpPr txBox="1"/>
          <p:nvPr/>
        </p:nvSpPr>
        <p:spPr>
          <a:xfrm>
            <a:off x="2682000" y="5581440"/>
            <a:ext cx="7285680" cy="384480"/>
          </a:xfrm>
          <a:prstGeom prst="rect">
            <a:avLst/>
          </a:prstGeom>
          <a:noFill/>
          <a:ln w="0">
            <a:noFill/>
          </a:ln>
        </p:spPr>
        <p:txBody>
          <a:bodyPr lIns="0" tIns="0" rIns="0" bIns="0" anchor="t">
            <a:noAutofit/>
          </a:bodyPr>
          <a:lstStyle/>
          <a:p>
            <a:pPr>
              <a:spcBef>
                <a:spcPts val="1400"/>
              </a:spcBef>
              <a:tabLst>
                <a:tab pos="0" algn="l"/>
              </a:tabLst>
            </a:pPr>
            <a:r>
              <a:rPr lang="en-US" spc="-1" dirty="0">
                <a:solidFill>
                  <a:srgbClr val="000000"/>
                </a:solidFill>
                <a:latin typeface="Calibri"/>
                <a:ea typeface="游ゴシック"/>
              </a:rPr>
              <a:t>VAB SLC-4E launch site is around 1.35 km away from nearest coast line</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40EEAAEA-6EED-4FDD-8073-D2E39870987A}" type="slidenum">
              <a:t>40</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94" name="TextBox 1"/>
          <p:cNvSpPr/>
          <p:nvPr/>
        </p:nvSpPr>
        <p:spPr>
          <a:xfrm>
            <a:off x="810722" y="2529720"/>
            <a:ext cx="1043019" cy="367878"/>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pc="-1" dirty="0">
                <a:solidFill>
                  <a:srgbClr val="FFFFFF"/>
                </a:solidFill>
                <a:latin typeface="Calibri"/>
                <a:ea typeface="DejaVu Sans"/>
              </a:rPr>
              <a:t>Section 4</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95"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&lt;Dashboard Screenshot 1&gt;</a:t>
            </a:r>
            <a:endParaRPr lang="en-US" sz="4000" spc="-1" dirty="0">
              <a:solidFill>
                <a:srgbClr val="000000"/>
              </a:solidFill>
              <a:latin typeface="Arial"/>
            </a:endParaRPr>
          </a:p>
        </p:txBody>
      </p:sp>
      <p:sp>
        <p:nvSpPr>
          <p:cNvPr id="296" name="PlaceHolder 24"/>
          <p:cNvSpPr txBox="1"/>
          <p:nvPr/>
        </p:nvSpPr>
        <p:spPr>
          <a:xfrm>
            <a:off x="3254400" y="5110560"/>
            <a:ext cx="5861160" cy="8128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Most success launch are from KSC LC-39A site</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Least success launch are from CCAFS SLC-40 site</a:t>
            </a:r>
            <a:endParaRPr lang="en-US" spc="-1" dirty="0">
              <a:solidFill>
                <a:srgbClr val="000000"/>
              </a:solidFill>
              <a:latin typeface="Arial"/>
            </a:endParaRPr>
          </a:p>
        </p:txBody>
      </p:sp>
      <p:pic>
        <p:nvPicPr>
          <p:cNvPr id="297" name="Picture 296"/>
          <p:cNvPicPr/>
          <p:nvPr/>
        </p:nvPicPr>
        <p:blipFill>
          <a:blip r:embed="rId3"/>
          <a:stretch/>
        </p:blipFill>
        <p:spPr>
          <a:xfrm>
            <a:off x="1631880" y="1674720"/>
            <a:ext cx="8994960" cy="2845440"/>
          </a:xfrm>
          <a:prstGeom prst="rect">
            <a:avLst/>
          </a:prstGeom>
          <a:ln w="0">
            <a:noFill/>
          </a:ln>
        </p:spPr>
      </p:pic>
      <p:sp>
        <p:nvSpPr>
          <p:cNvPr id="2" name="PlaceHolder 1"/>
          <p:cNvSpPr>
            <a:spLocks noGrp="1"/>
          </p:cNvSpPr>
          <p:nvPr>
            <p:ph type="sldNum" idx="2"/>
          </p:nvPr>
        </p:nvSpPr>
        <p:spPr/>
        <p:txBody>
          <a:bodyPr/>
          <a:lstStyle/>
          <a:p>
            <a:fld id="{0BEE504C-981D-4089-9556-8AF17E7A4E6D}" type="slidenum">
              <a:t>42</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98"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&lt;Dashboard Screenshot 2&gt;</a:t>
            </a:r>
            <a:endParaRPr lang="en-US" sz="4000" spc="-1" dirty="0">
              <a:solidFill>
                <a:srgbClr val="000000"/>
              </a:solidFill>
              <a:latin typeface="Arial"/>
            </a:endParaRPr>
          </a:p>
        </p:txBody>
      </p:sp>
      <p:pic>
        <p:nvPicPr>
          <p:cNvPr id="299" name="Picture 298"/>
          <p:cNvPicPr/>
          <p:nvPr/>
        </p:nvPicPr>
        <p:blipFill>
          <a:blip r:embed="rId3"/>
          <a:stretch/>
        </p:blipFill>
        <p:spPr>
          <a:xfrm>
            <a:off x="747000" y="1422720"/>
            <a:ext cx="8104320" cy="4952160"/>
          </a:xfrm>
          <a:prstGeom prst="rect">
            <a:avLst/>
          </a:prstGeom>
          <a:ln w="0">
            <a:noFill/>
          </a:ln>
        </p:spPr>
      </p:pic>
      <p:sp>
        <p:nvSpPr>
          <p:cNvPr id="300" name="PlaceHolder 25"/>
          <p:cNvSpPr txBox="1"/>
          <p:nvPr/>
        </p:nvSpPr>
        <p:spPr>
          <a:xfrm>
            <a:off x="8990640" y="3300840"/>
            <a:ext cx="2865960" cy="141984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KSC LC-39A success rate is around 76.9%</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Higher pay load mass has tendency to be failed</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D0E342A8-6CA8-4311-859F-A7F28908DAA5}" type="slidenum">
              <a:t>43</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&lt;Dashboard Screenshot 3&gt;</a:t>
            </a:r>
            <a:endParaRPr lang="en-US" sz="4000" spc="-1" dirty="0">
              <a:solidFill>
                <a:srgbClr val="000000"/>
              </a:solidFill>
              <a:latin typeface="Arial"/>
            </a:endParaRPr>
          </a:p>
        </p:txBody>
      </p:sp>
      <p:sp>
        <p:nvSpPr>
          <p:cNvPr id="302" name="PlaceHolder 26"/>
          <p:cNvSpPr txBox="1"/>
          <p:nvPr/>
        </p:nvSpPr>
        <p:spPr>
          <a:xfrm>
            <a:off x="2310480" y="5670360"/>
            <a:ext cx="7415280" cy="81288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There is not clear success or fail within lower pay load mass </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But it become clear success rate is lower with higher pay load mass</a:t>
            </a:r>
            <a:endParaRPr lang="en-US" spc="-1" dirty="0">
              <a:solidFill>
                <a:srgbClr val="000000"/>
              </a:solidFill>
              <a:latin typeface="Arial"/>
            </a:endParaRPr>
          </a:p>
        </p:txBody>
      </p:sp>
      <p:pic>
        <p:nvPicPr>
          <p:cNvPr id="303" name="Picture 302"/>
          <p:cNvPicPr/>
          <p:nvPr/>
        </p:nvPicPr>
        <p:blipFill>
          <a:blip r:embed="rId3"/>
          <a:stretch/>
        </p:blipFill>
        <p:spPr>
          <a:xfrm>
            <a:off x="505800" y="1472760"/>
            <a:ext cx="11442240" cy="3867840"/>
          </a:xfrm>
          <a:prstGeom prst="rect">
            <a:avLst/>
          </a:prstGeom>
          <a:ln w="0">
            <a:noFill/>
          </a:ln>
        </p:spPr>
      </p:pic>
      <p:sp>
        <p:nvSpPr>
          <p:cNvPr id="2" name="PlaceHolder 1"/>
          <p:cNvSpPr>
            <a:spLocks noGrp="1"/>
          </p:cNvSpPr>
          <p:nvPr>
            <p:ph type="sldNum" idx="2"/>
          </p:nvPr>
        </p:nvSpPr>
        <p:spPr/>
        <p:txBody>
          <a:bodyPr/>
          <a:lstStyle/>
          <a:p>
            <a:fld id="{D9313FB2-F12F-4795-B702-390F86A0815F}" type="slidenum">
              <a:t>44</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4" name="TextBox 1"/>
          <p:cNvSpPr/>
          <p:nvPr/>
        </p:nvSpPr>
        <p:spPr>
          <a:xfrm>
            <a:off x="810722" y="2529720"/>
            <a:ext cx="1043019" cy="367878"/>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pc="-1" dirty="0">
                <a:solidFill>
                  <a:srgbClr val="FFFFFF"/>
                </a:solidFill>
                <a:latin typeface="Calibri"/>
                <a:ea typeface="DejaVu Sans"/>
              </a:rPr>
              <a:t>Section 5</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5"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Classification Accuracy</a:t>
            </a:r>
            <a:endParaRPr lang="en-US" sz="4000" spc="-1" dirty="0">
              <a:solidFill>
                <a:srgbClr val="000000"/>
              </a:solidFill>
              <a:latin typeface="Arial"/>
            </a:endParaRPr>
          </a:p>
        </p:txBody>
      </p:sp>
      <p:pic>
        <p:nvPicPr>
          <p:cNvPr id="306" name="Picture 305"/>
          <p:cNvPicPr/>
          <p:nvPr/>
        </p:nvPicPr>
        <p:blipFill>
          <a:blip r:embed="rId3"/>
          <a:stretch/>
        </p:blipFill>
        <p:spPr>
          <a:xfrm>
            <a:off x="3143880" y="1751040"/>
            <a:ext cx="5870520" cy="3479760"/>
          </a:xfrm>
          <a:prstGeom prst="rect">
            <a:avLst/>
          </a:prstGeom>
          <a:ln w="0">
            <a:noFill/>
          </a:ln>
        </p:spPr>
      </p:pic>
      <p:sp>
        <p:nvSpPr>
          <p:cNvPr id="307" name="PlaceHolder 27"/>
          <p:cNvSpPr txBox="1"/>
          <p:nvPr/>
        </p:nvSpPr>
        <p:spPr>
          <a:xfrm>
            <a:off x="3254760" y="5481000"/>
            <a:ext cx="5643720" cy="38700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Tree Classifier has most highest accuracy and score </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A529E57C-44F7-4449-9495-76081C6BE7B0}" type="slidenum">
              <a:t>46</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Confusion Matrix</a:t>
            </a:r>
            <a:endParaRPr lang="en-US" sz="4000" spc="-1" dirty="0">
              <a:solidFill>
                <a:srgbClr val="000000"/>
              </a:solidFill>
              <a:latin typeface="Arial"/>
            </a:endParaRPr>
          </a:p>
        </p:txBody>
      </p:sp>
      <p:pic>
        <p:nvPicPr>
          <p:cNvPr id="309" name="Picture 308"/>
          <p:cNvPicPr/>
          <p:nvPr/>
        </p:nvPicPr>
        <p:blipFill>
          <a:blip r:embed="rId3"/>
          <a:stretch/>
        </p:blipFill>
        <p:spPr>
          <a:xfrm>
            <a:off x="4171680" y="1560240"/>
            <a:ext cx="3590640" cy="3296520"/>
          </a:xfrm>
          <a:prstGeom prst="rect">
            <a:avLst/>
          </a:prstGeom>
          <a:ln w="0">
            <a:noFill/>
          </a:ln>
        </p:spPr>
      </p:pic>
      <p:sp>
        <p:nvSpPr>
          <p:cNvPr id="310" name="PlaceHolder 28"/>
          <p:cNvSpPr txBox="1"/>
          <p:nvPr/>
        </p:nvSpPr>
        <p:spPr>
          <a:xfrm>
            <a:off x="1053000" y="5481360"/>
            <a:ext cx="9808920" cy="387000"/>
          </a:xfrm>
          <a:prstGeom prst="rect">
            <a:avLst/>
          </a:prstGeom>
          <a:noFill/>
          <a:ln w="0">
            <a:noFill/>
          </a:ln>
        </p:spPr>
        <p:txBody>
          <a:bodyPr lIns="0" tIns="0" rIns="0" bIns="0" anchor="t">
            <a:noAutofit/>
          </a:bodyPr>
          <a:lstStyle/>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Tree Classifier method predicted 5 launches doesn’t land successfully correctly, while predict wrong 1</a:t>
            </a:r>
            <a:endParaRPr lang="en-US" spc="-1" dirty="0">
              <a:solidFill>
                <a:srgbClr val="000000"/>
              </a:solidFill>
              <a:latin typeface="Arial"/>
            </a:endParaRPr>
          </a:p>
          <a:p>
            <a:pPr marL="216000" indent="-216000">
              <a:spcBef>
                <a:spcPts val="1400"/>
              </a:spcBef>
              <a:buClr>
                <a:srgbClr val="000000"/>
              </a:buClr>
              <a:buSzPct val="45000"/>
              <a:buFont typeface="Wingdings" charset="2"/>
              <a:buChar char=""/>
              <a:tabLst>
                <a:tab pos="0" algn="l"/>
              </a:tabLst>
            </a:pPr>
            <a:r>
              <a:rPr lang="en-US" spc="-1" dirty="0">
                <a:solidFill>
                  <a:srgbClr val="000000"/>
                </a:solidFill>
                <a:latin typeface="Calibri"/>
                <a:ea typeface="游ゴシック"/>
              </a:rPr>
              <a:t>Tree Classifier method predicted 11 launches land successfully correctly, while predict wrong 1</a:t>
            </a:r>
            <a:endParaRPr lang="en-US" spc="-1" dirty="0">
              <a:solidFill>
                <a:srgbClr val="000000"/>
              </a:solidFill>
              <a:latin typeface="Arial"/>
            </a:endParaRPr>
          </a:p>
        </p:txBody>
      </p:sp>
      <p:sp>
        <p:nvSpPr>
          <p:cNvPr id="2" name="PlaceHolder 1"/>
          <p:cNvSpPr>
            <a:spLocks noGrp="1"/>
          </p:cNvSpPr>
          <p:nvPr>
            <p:ph type="sldNum" idx="2"/>
          </p:nvPr>
        </p:nvSpPr>
        <p:spPr/>
        <p:txBody>
          <a:bodyPr/>
          <a:lstStyle/>
          <a:p>
            <a:fld id="{9FC5FF01-2B31-4A77-AAF1-8BD5C3C1F0D2}" type="slidenum">
              <a:t>47</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11" name="PlaceHolder 1"/>
          <p:cNvSpPr>
            <a:spLocks noGrp="1"/>
          </p:cNvSpPr>
          <p:nvPr>
            <p:ph/>
          </p:nvPr>
        </p:nvSpPr>
        <p:spPr>
          <a:xfrm>
            <a:off x="770040" y="1348560"/>
            <a:ext cx="10919160" cy="4625280"/>
          </a:xfrm>
          <a:prstGeom prst="rect">
            <a:avLst/>
          </a:prstGeom>
          <a:noFill/>
          <a:ln w="0">
            <a:noFill/>
          </a:ln>
        </p:spPr>
        <p:txBody>
          <a:bodyPr lIns="90000" tIns="45000" rIns="90000" bIns="45000" anchor="t">
            <a:normAutofit fontScale="87000" lnSpcReduction="10000"/>
          </a:bodyPr>
          <a:lstStyle/>
          <a:p>
            <a:pPr indent="0">
              <a:lnSpc>
                <a:spcPct val="100000"/>
              </a:lnSpc>
              <a:spcBef>
                <a:spcPts val="1400"/>
              </a:spcBef>
              <a:buNone/>
              <a:tabLst>
                <a:tab pos="0" algn="l"/>
              </a:tabLst>
            </a:pPr>
            <a:r>
              <a:rPr lang="en-US" sz="2100" spc="-1" dirty="0">
                <a:solidFill>
                  <a:schemeClr val="accent3">
                    <a:lumMod val="25000"/>
                  </a:schemeClr>
                </a:solidFill>
                <a:latin typeface="Abadi"/>
              </a:rPr>
              <a:t>Point 1 :</a:t>
            </a:r>
            <a:endParaRPr lang="en-US" sz="2100" spc="-1" dirty="0">
              <a:solidFill>
                <a:srgbClr val="000000"/>
              </a:solidFill>
              <a:latin typeface="Arial"/>
            </a:endParaRPr>
          </a:p>
          <a:p>
            <a:pPr indent="0">
              <a:lnSpc>
                <a:spcPct val="100000"/>
              </a:lnSpc>
              <a:spcBef>
                <a:spcPts val="1400"/>
              </a:spcBef>
              <a:buNone/>
              <a:tabLst>
                <a:tab pos="0" algn="l"/>
              </a:tabLst>
            </a:pPr>
            <a:r>
              <a:rPr lang="en-US" sz="1800" spc="-1" dirty="0">
                <a:solidFill>
                  <a:schemeClr val="accent3">
                    <a:lumMod val="25000"/>
                  </a:schemeClr>
                </a:solidFill>
                <a:latin typeface="Calibri"/>
                <a:ea typeface="游ゴシック"/>
              </a:rPr>
              <a:t>ES-L1, GEO, HEO, and SSO orbit has very high success rate. While SO has very low success rate</a:t>
            </a:r>
            <a:endParaRPr lang="en-US" sz="1800" spc="-1" dirty="0">
              <a:solidFill>
                <a:srgbClr val="000000"/>
              </a:solidFill>
              <a:latin typeface="Arial"/>
            </a:endParaRPr>
          </a:p>
          <a:p>
            <a:pPr indent="0">
              <a:lnSpc>
                <a:spcPct val="100000"/>
              </a:lnSpc>
              <a:spcBef>
                <a:spcPts val="1400"/>
              </a:spcBef>
              <a:buNone/>
              <a:tabLst>
                <a:tab pos="0" algn="l"/>
              </a:tabLst>
            </a:pPr>
            <a:endParaRPr lang="en-US" sz="22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Point 2 :</a:t>
            </a:r>
            <a:endParaRPr lang="en-US" sz="21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Success rate has been increasing yearly </a:t>
            </a:r>
            <a:endParaRPr lang="en-US" sz="2100" spc="-1" dirty="0">
              <a:solidFill>
                <a:srgbClr val="000000"/>
              </a:solidFill>
              <a:latin typeface="Arial"/>
            </a:endParaRPr>
          </a:p>
          <a:p>
            <a:pPr indent="0">
              <a:lnSpc>
                <a:spcPct val="100000"/>
              </a:lnSpc>
              <a:spcBef>
                <a:spcPts val="1400"/>
              </a:spcBef>
              <a:buNone/>
              <a:tabLst>
                <a:tab pos="0" algn="l"/>
              </a:tabLst>
            </a:pPr>
            <a:endParaRPr lang="en-US" sz="22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Point 3 :</a:t>
            </a:r>
            <a:endParaRPr lang="en-US" sz="21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Higher pay load mass has tendency to fail.</a:t>
            </a:r>
            <a:endParaRPr lang="en-US" sz="2100" spc="-1" dirty="0">
              <a:solidFill>
                <a:srgbClr val="000000"/>
              </a:solidFill>
              <a:latin typeface="Arial"/>
            </a:endParaRPr>
          </a:p>
          <a:p>
            <a:pPr indent="0">
              <a:lnSpc>
                <a:spcPct val="100000"/>
              </a:lnSpc>
              <a:spcBef>
                <a:spcPts val="1400"/>
              </a:spcBef>
              <a:buNone/>
              <a:tabLst>
                <a:tab pos="0" algn="l"/>
              </a:tabLst>
            </a:pPr>
            <a:endParaRPr lang="en-US" sz="21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Point 4 : </a:t>
            </a:r>
            <a:endParaRPr lang="en-US" sz="2100" spc="-1" dirty="0">
              <a:solidFill>
                <a:srgbClr val="000000"/>
              </a:solidFill>
              <a:latin typeface="Arial"/>
            </a:endParaRPr>
          </a:p>
          <a:p>
            <a:pPr indent="0">
              <a:lnSpc>
                <a:spcPct val="100000"/>
              </a:lnSpc>
              <a:spcBef>
                <a:spcPts val="1400"/>
              </a:spcBef>
              <a:buNone/>
              <a:tabLst>
                <a:tab pos="0" algn="l"/>
              </a:tabLst>
            </a:pPr>
            <a:r>
              <a:rPr lang="en-US" sz="2100" spc="-1" dirty="0">
                <a:solidFill>
                  <a:schemeClr val="accent3">
                    <a:lumMod val="25000"/>
                  </a:schemeClr>
                </a:solidFill>
                <a:latin typeface="Abadi"/>
              </a:rPr>
              <a:t>Tree Classifier method has the best accuracy when predicting outcome of rocket landing.</a:t>
            </a:r>
            <a:endParaRPr lang="en-US" sz="2100" spc="-1" dirty="0">
              <a:solidFill>
                <a:srgbClr val="000000"/>
              </a:solidFill>
              <a:latin typeface="Arial"/>
            </a:endParaRPr>
          </a:p>
        </p:txBody>
      </p:sp>
      <p:sp>
        <p:nvSpPr>
          <p:cNvPr id="312"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Conclusions</a:t>
            </a:r>
            <a:endParaRPr lang="en-US" sz="4000" spc="-1" dirty="0">
              <a:solidFill>
                <a:srgbClr val="000000"/>
              </a:solidFill>
              <a:latin typeface="Arial"/>
            </a:endParaRPr>
          </a:p>
        </p:txBody>
      </p:sp>
      <p:sp>
        <p:nvSpPr>
          <p:cNvPr id="3" name="PlaceHolder 2"/>
          <p:cNvSpPr>
            <a:spLocks noGrp="1"/>
          </p:cNvSpPr>
          <p:nvPr>
            <p:ph type="sldNum" idx="2"/>
          </p:nvPr>
        </p:nvSpPr>
        <p:spPr/>
        <p:txBody>
          <a:bodyPr/>
          <a:lstStyle/>
          <a:p>
            <a:fld id="{BEF090F4-2202-4DF9-8BA1-1EB65CABEF71}" type="slidenum">
              <a:t>48</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13" name="PlaceHolder 1"/>
          <p:cNvSpPr>
            <a:spLocks noGrp="1"/>
          </p:cNvSpPr>
          <p:nvPr>
            <p:ph/>
          </p:nvPr>
        </p:nvSpPr>
        <p:spPr>
          <a:xfrm>
            <a:off x="770040" y="1859400"/>
            <a:ext cx="10514880" cy="4350600"/>
          </a:xfrm>
          <a:prstGeom prst="rect">
            <a:avLst/>
          </a:prstGeom>
          <a:noFill/>
          <a:ln w="0">
            <a:noFill/>
          </a:ln>
        </p:spPr>
        <p:txBody>
          <a:bodyPr lIns="90000" tIns="45000" rIns="90000" bIns="45000" anchor="t">
            <a:normAutofit/>
          </a:bodyPr>
          <a:lstStyle/>
          <a:p>
            <a:pPr indent="0">
              <a:lnSpc>
                <a:spcPct val="100000"/>
              </a:lnSpc>
              <a:spcBef>
                <a:spcPts val="1400"/>
              </a:spcBef>
              <a:buNone/>
              <a:tabLst>
                <a:tab pos="0" algn="l"/>
              </a:tabLst>
            </a:pPr>
            <a:r>
              <a:rPr lang="en-US" sz="2200" spc="-1" dirty="0">
                <a:solidFill>
                  <a:schemeClr val="accent3">
                    <a:lumMod val="25000"/>
                  </a:schemeClr>
                </a:solidFill>
                <a:latin typeface="Abadi"/>
              </a:rPr>
              <a:t>Include any relevant assets like Python code snippets, SQL queries, charts, Notebook outputs, or data sets that you may have created during this project</a:t>
            </a:r>
            <a:endParaRPr lang="en-US" sz="2200" spc="-1" dirty="0">
              <a:solidFill>
                <a:srgbClr val="000000"/>
              </a:solidFill>
              <a:latin typeface="Arial"/>
            </a:endParaRPr>
          </a:p>
        </p:txBody>
      </p:sp>
      <p:sp>
        <p:nvSpPr>
          <p:cNvPr id="314"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Appendix</a:t>
            </a:r>
            <a:endParaRPr lang="en-US" sz="4000" spc="-1" dirty="0">
              <a:solidFill>
                <a:srgbClr val="000000"/>
              </a:solidFill>
              <a:latin typeface="Arial"/>
            </a:endParaRPr>
          </a:p>
        </p:txBody>
      </p:sp>
      <p:sp>
        <p:nvSpPr>
          <p:cNvPr id="3" name="PlaceHolder 2"/>
          <p:cNvSpPr>
            <a:spLocks noGrp="1"/>
          </p:cNvSpPr>
          <p:nvPr>
            <p:ph type="sldNum" idx="2"/>
          </p:nvPr>
        </p:nvSpPr>
        <p:spPr/>
        <p:txBody>
          <a:bodyPr/>
          <a:lstStyle/>
          <a:p>
            <a:fld id="{5676FE90-14A1-464E-978D-70F0F3189DB8}" type="slidenum">
              <a:t>49</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08260794"/>
              </p:ext>
            </p:extLst>
          </p:nvPr>
        </p:nvGraphicFramePr>
        <p:xfrm>
          <a:off x="1441150" y="1219202"/>
          <a:ext cx="9309100" cy="3474720"/>
        </p:xfrm>
        <a:graphic>
          <a:graphicData uri="http://schemas.openxmlformats.org/drawingml/2006/table">
            <a:tbl>
              <a:tblPr firstRow="1" bandRow="1">
                <a:tableStyleId>{073A0DAA-6AF3-43AB-8588-CEC1D06C72B9}</a:tableStyleId>
              </a:tblPr>
              <a:tblGrid>
                <a:gridCol w="912971"/>
                <a:gridCol w="4573429"/>
                <a:gridCol w="2495850"/>
                <a:gridCol w="1326850"/>
              </a:tblGrid>
              <a:tr h="230038">
                <a:tc>
                  <a:txBody>
                    <a:bodyPr/>
                    <a:lstStyle/>
                    <a:p>
                      <a:pPr algn="ctr"/>
                      <a:r>
                        <a:rPr lang="en-US" dirty="0" smtClean="0">
                          <a:solidFill>
                            <a:schemeClr val="bg1"/>
                          </a:solidFill>
                        </a:rPr>
                        <a:t>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Subject</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Contents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chemeClr val="bg1"/>
                          </a:solidFill>
                        </a:rPr>
                        <a:t>Page</a:t>
                      </a:r>
                      <a:r>
                        <a:rPr lang="en-US" baseline="0" dirty="0" smtClean="0">
                          <a:solidFill>
                            <a:schemeClr val="bg1"/>
                          </a:solidFill>
                        </a:rPr>
                        <a:t> no.</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566">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SECTION-5</a:t>
                      </a:r>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a:ln>
                          <a:solidFill>
                            <a:schemeClr val="tx1"/>
                          </a:solidFill>
                        </a:ln>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092679">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13)</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Results from Model</a:t>
                      </a:r>
                      <a:r>
                        <a:rPr lang="en-US" sz="1800" kern="1200" baseline="0" dirty="0" smtClean="0">
                          <a:ln>
                            <a:solidFill>
                              <a:schemeClr val="tx1"/>
                            </a:solidFill>
                          </a:ln>
                          <a:solidFill>
                            <a:schemeClr val="tx1"/>
                          </a:solidFill>
                          <a:effectLst/>
                          <a:latin typeface="+mn-lt"/>
                          <a:ea typeface="+mn-ea"/>
                          <a:cs typeface="+mn-cs"/>
                        </a:rPr>
                        <a:t> Building, Evaluation and Refinement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Comparison between different</a:t>
                      </a:r>
                      <a:r>
                        <a:rPr lang="en-US" sz="1800" kern="1200" baseline="0" dirty="0" smtClean="0">
                          <a:ln>
                            <a:solidFill>
                              <a:schemeClr val="tx1"/>
                            </a:solidFill>
                          </a:ln>
                          <a:solidFill>
                            <a:schemeClr val="tx1"/>
                          </a:solidFill>
                          <a:effectLst/>
                          <a:latin typeface="+mn-lt"/>
                          <a:ea typeface="+mn-ea"/>
                          <a:cs typeface="+mn-cs"/>
                        </a:rPr>
                        <a:t> results from different Binary Classification models and selection of Best Model.</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endParaRPr lang="en-US" sz="1800" kern="1200" dirty="0" smtClean="0">
                        <a:ln>
                          <a:solidFill>
                            <a:schemeClr val="tx1"/>
                          </a:solidFill>
                        </a:ln>
                        <a:solidFill>
                          <a:schemeClr val="tx1"/>
                        </a:solidFill>
                        <a:effectLst/>
                        <a:latin typeface="+mn-lt"/>
                        <a:ea typeface="+mn-ea"/>
                        <a:cs typeface="+mn-cs"/>
                      </a:endParaRPr>
                    </a:p>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46-47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14) </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Conclusion</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48</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0038">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15)</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Appendix</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kern="1200" dirty="0" smtClean="0">
                          <a:ln>
                            <a:solidFill>
                              <a:schemeClr val="tx1"/>
                            </a:solidFill>
                          </a:ln>
                          <a:solidFill>
                            <a:schemeClr val="tx1"/>
                          </a:solidFill>
                          <a:effectLst/>
                          <a:latin typeface="+mn-lt"/>
                          <a:ea typeface="+mn-ea"/>
                          <a:cs typeface="+mn-cs"/>
                        </a:rPr>
                        <a:t>49</a:t>
                      </a:r>
                      <a:endParaRPr lang="en-US" sz="1800" kern="1200" dirty="0">
                        <a:ln>
                          <a:solidFill>
                            <a:schemeClr val="tx1"/>
                          </a:solid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84033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480" cy="401040"/>
          </a:xfrm>
          <a:prstGeom prst="rect">
            <a:avLst/>
          </a:prstGeom>
          <a:noFill/>
          <a:ln w="0">
            <a:noFill/>
          </a:ln>
        </p:spPr>
        <p:txBody>
          <a:bodyPr lIns="90000" tIns="45000" rIns="90000" bIns="45000" anchor="ctr">
            <a:normAutofit/>
          </a:bodyPr>
          <a:lstStyle>
            <a:lvl1pPr indent="0" algn="r">
              <a:lnSpc>
                <a:spcPct val="100000"/>
              </a:lnSpc>
              <a:spcAft>
                <a:spcPts val="601"/>
              </a:spcAft>
              <a:buNone/>
              <a:tabLst>
                <a:tab pos="0" algn="l"/>
              </a:tabLst>
              <a:defRPr lang="en-US" sz="1600" b="0" strike="noStrike" spc="-1">
                <a:solidFill>
                  <a:srgbClr val="1C7DDB"/>
                </a:solidFill>
                <a:latin typeface="Abadi"/>
              </a:defRPr>
            </a:lvl1pPr>
          </a:lstStyle>
          <a:p>
            <a:fld id="{DD360B34-8C32-45FA-8B8B-89964EC4E4BE}" type="slidenum">
              <a:rPr lang="en-US"/>
              <a:pPr/>
              <a:t>6</a:t>
            </a:fld>
            <a:endParaRPr lang="en-US" dirty="0">
              <a:solidFill>
                <a:srgbClr val="000000"/>
              </a:solidFill>
              <a:latin typeface="Times New Roman"/>
            </a:endParaRPr>
          </a:p>
        </p:txBody>
      </p:sp>
      <p:sp>
        <p:nvSpPr>
          <p:cNvPr id="170" name="Content Placeholder 2"/>
          <p:cNvSpPr/>
          <p:nvPr/>
        </p:nvSpPr>
        <p:spPr>
          <a:xfrm>
            <a:off x="858600" y="1657080"/>
            <a:ext cx="10588320" cy="429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r>
              <a:rPr lang="en-US" dirty="0"/>
              <a:t>SpaceX's Falcon 9 rocket has revolutionized space travel with its reusability. However, a critical factor in launch economics is whether the first stage successfully returns and lands. This project explores the power of data science in predicting the landing success of Falcon 9 launches.</a:t>
            </a:r>
          </a:p>
          <a:p>
            <a:endParaRPr lang="en-US" dirty="0"/>
          </a:p>
          <a:p>
            <a:r>
              <a:rPr lang="en-US" dirty="0"/>
              <a:t>Leveraging historical SpaceX launch data, we employ machine learning models to identify key factors influencing landing outcomes.</a:t>
            </a:r>
            <a:endParaRPr lang="en-US" sz="1200" dirty="0"/>
          </a:p>
          <a:p>
            <a:endParaRPr lang="en-US" dirty="0"/>
          </a:p>
          <a:p>
            <a:r>
              <a:rPr lang="en-US" dirty="0"/>
              <a:t>This project aims to contribute to a more efficient and cost-effective future for space exploration by providing valuable insights for SpaceX and similar launch providers. It demonstrates the potential of data science in optimizing launch strategies and ultimately, making space travel more accessible.</a:t>
            </a:r>
          </a:p>
          <a:p>
            <a:pPr marL="228600" indent="-228600">
              <a:spcBef>
                <a:spcPts val="1400"/>
              </a:spcBef>
              <a:buClr>
                <a:srgbClr val="292929"/>
              </a:buClr>
              <a:buFont typeface="Arial"/>
              <a:buChar char="•"/>
            </a:pPr>
            <a:endParaRPr lang="en-US" sz="1200" spc="-1" dirty="0">
              <a:solidFill>
                <a:srgbClr val="000000"/>
              </a:solidFill>
              <a:latin typeface="Arial"/>
            </a:endParaRPr>
          </a:p>
        </p:txBody>
      </p:sp>
      <p:sp>
        <p:nvSpPr>
          <p:cNvPr id="171" name="Title 1"/>
          <p:cNvSpPr/>
          <p:nvPr/>
        </p:nvSpPr>
        <p:spPr>
          <a:xfrm>
            <a:off x="770040" y="5385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070C0"/>
                </a:solidFill>
                <a:latin typeface="Arial"/>
              </a:rPr>
              <a:t>Abstract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480" cy="401040"/>
          </a:xfrm>
          <a:prstGeom prst="rect">
            <a:avLst/>
          </a:prstGeom>
          <a:noFill/>
          <a:ln w="0">
            <a:noFill/>
          </a:ln>
        </p:spPr>
        <p:txBody>
          <a:bodyPr lIns="90000" tIns="45000" rIns="90000" bIns="45000" anchor="ctr">
            <a:normAutofit/>
          </a:bodyPr>
          <a:lstStyle>
            <a:lvl1pPr indent="0" algn="r">
              <a:lnSpc>
                <a:spcPct val="100000"/>
              </a:lnSpc>
              <a:spcAft>
                <a:spcPts val="601"/>
              </a:spcAft>
              <a:buNone/>
              <a:tabLst>
                <a:tab pos="0" algn="l"/>
              </a:tabLst>
              <a:defRPr lang="en-US" sz="1600" b="0" strike="noStrike" spc="-1">
                <a:solidFill>
                  <a:srgbClr val="1C7DDB"/>
                </a:solidFill>
                <a:latin typeface="Abadi"/>
              </a:defRPr>
            </a:lvl1pPr>
          </a:lstStyle>
          <a:p>
            <a:fld id="{53C8AE49-2C71-4E67-9BE7-36D995844231}" type="slidenum">
              <a:rPr lang="en-US"/>
              <a:pPr/>
              <a:t>7</a:t>
            </a:fld>
            <a:endParaRPr lang="en-US" dirty="0">
              <a:solidFill>
                <a:srgbClr val="000000"/>
              </a:solidFill>
              <a:latin typeface="Times New Roman"/>
            </a:endParaRPr>
          </a:p>
        </p:txBody>
      </p:sp>
      <p:sp>
        <p:nvSpPr>
          <p:cNvPr id="173" name="Title 1"/>
          <p:cNvSpPr/>
          <p:nvPr/>
        </p:nvSpPr>
        <p:spPr>
          <a:xfrm>
            <a:off x="828000" y="538560"/>
            <a:ext cx="105292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Introduction</a:t>
            </a:r>
            <a:endParaRPr lang="en-US" sz="4000" spc="-1" dirty="0">
              <a:solidFill>
                <a:srgbClr val="000000"/>
              </a:solidFill>
              <a:latin typeface="Arial"/>
            </a:endParaRPr>
          </a:p>
        </p:txBody>
      </p:sp>
      <p:sp>
        <p:nvSpPr>
          <p:cNvPr id="174" name="Content Placeholder 2"/>
          <p:cNvSpPr/>
          <p:nvPr/>
        </p:nvSpPr>
        <p:spPr>
          <a:xfrm>
            <a:off x="858600" y="1843200"/>
            <a:ext cx="10474920" cy="360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rial"/>
                <a:ea typeface="DejaVu Sans"/>
              </a:rPr>
              <a:t>Project background and context </a:t>
            </a:r>
          </a:p>
          <a:p>
            <a:pPr>
              <a:lnSpc>
                <a:spcPct val="90000"/>
              </a:lnSpc>
              <a:spcBef>
                <a:spcPts val="1400"/>
              </a:spcBef>
              <a:buClr>
                <a:srgbClr val="292929"/>
              </a:buClr>
            </a:pPr>
            <a:r>
              <a:rPr lang="en-US" sz="2200" spc="-1" dirty="0">
                <a:solidFill>
                  <a:srgbClr val="000000"/>
                </a:solidFill>
                <a:latin typeface="Arial"/>
              </a:rPr>
              <a:t>  </a:t>
            </a:r>
            <a:r>
              <a:rPr lang="en-US" spc="-1" dirty="0">
                <a:solidFill>
                  <a:schemeClr val="accent3">
                    <a:lumMod val="25000"/>
                  </a:schemeClr>
                </a:solidFill>
                <a:latin typeface="Arial"/>
                <a:ea typeface="游ゴシック"/>
              </a:rPr>
              <a:t>SpaceX advertises </a:t>
            </a:r>
            <a:r>
              <a:rPr lang="en-US" spc="-1" dirty="0">
                <a:solidFill>
                  <a:schemeClr val="accent3">
                    <a:lumMod val="25000"/>
                  </a:schemeClr>
                </a:solidFill>
                <a:latin typeface="Arial"/>
                <a:ea typeface="DejaVu Sans"/>
              </a:rPr>
              <a:t>on their website about Falcon 9 rocket that launches with its cost of only 62 million dollars, while other providers’ rocket could cost up around 165 million dollars each. The reason why SpaceX rocket cost incredibly low is due to they are able to reuse the first stage of their rockets. </a:t>
            </a:r>
            <a:endParaRPr lang="en-US" spc="-1" dirty="0">
              <a:solidFill>
                <a:srgbClr val="000000"/>
              </a:solidFill>
              <a:latin typeface="Arial"/>
            </a:endParaRPr>
          </a:p>
          <a:p>
            <a:pPr>
              <a:lnSpc>
                <a:spcPct val="90000"/>
              </a:lnSpc>
              <a:spcBef>
                <a:spcPts val="1400"/>
              </a:spcBef>
            </a:pPr>
            <a:r>
              <a:rPr lang="en-US" spc="-1" dirty="0">
                <a:solidFill>
                  <a:schemeClr val="accent3">
                    <a:lumMod val="25000"/>
                  </a:schemeClr>
                </a:solidFill>
                <a:latin typeface="Arial"/>
                <a:ea typeface="DejaVu Sans"/>
              </a:rPr>
              <a:t>If we can determine the first stage success landing rate, we could determine the cost of their product. This information can be used if an alternate company wants to bid against SpaceX for rocket launch</a:t>
            </a:r>
            <a:endParaRPr lang="en-US" spc="-1" dirty="0">
              <a:solidFill>
                <a:srgbClr val="000000"/>
              </a:solidFill>
              <a:latin typeface="Arial"/>
            </a:endParaRPr>
          </a:p>
          <a:p>
            <a:pPr>
              <a:lnSpc>
                <a:spcPct val="90000"/>
              </a:lnSpc>
              <a:spcBef>
                <a:spcPts val="1400"/>
              </a:spcBef>
            </a:pPr>
            <a:endParaRPr lang="en-US" sz="1400" spc="-1" dirty="0">
              <a:solidFill>
                <a:srgbClr val="000000"/>
              </a:solidFill>
              <a:latin typeface="Arial"/>
            </a:endParaRP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rial"/>
                <a:ea typeface="DejaVu Sans"/>
              </a:rPr>
              <a:t>Problems you want to find Solutions for</a:t>
            </a:r>
            <a:endParaRPr lang="en-US" sz="2200" spc="-1" dirty="0">
              <a:solidFill>
                <a:srgbClr val="000000"/>
              </a:solidFill>
              <a:latin typeface="Arial"/>
            </a:endParaRPr>
          </a:p>
          <a:p>
            <a:pPr>
              <a:lnSpc>
                <a:spcPct val="90000"/>
              </a:lnSpc>
              <a:spcBef>
                <a:spcPts val="1400"/>
              </a:spcBef>
            </a:pPr>
            <a:r>
              <a:rPr lang="en-US" spc="-1" dirty="0">
                <a:solidFill>
                  <a:schemeClr val="accent3">
                    <a:lumMod val="25000"/>
                  </a:schemeClr>
                </a:solidFill>
                <a:latin typeface="Arial"/>
                <a:ea typeface="DejaVu Sans"/>
              </a:rPr>
              <a:t>The objective of this project is to find the probability of the Falcon 9 first stage successful landing. Can we predict the Landing outcome of a Falcon 9 rocket using past launch data and ML models ?</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480" cy="36432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600" b="0" strike="noStrike" spc="-1">
                <a:solidFill>
                  <a:srgbClr val="1C7DDB"/>
                </a:solidFill>
                <a:latin typeface="Abadi"/>
              </a:defRPr>
            </a:lvl1pPr>
          </a:lstStyle>
          <a:p>
            <a:fld id="{E2C9ED01-B8ED-4508-85F7-9792C86F4BBF}" type="slidenum">
              <a:rPr lang="en-US"/>
              <a:pPr/>
              <a:t>8</a:t>
            </a:fld>
            <a:endParaRPr lang="en-US" dirty="0">
              <a:solidFill>
                <a:srgbClr val="000000"/>
              </a:solidFill>
              <a:latin typeface="Times New Roman"/>
            </a:endParaRPr>
          </a:p>
        </p:txBody>
      </p:sp>
      <p:sp>
        <p:nvSpPr>
          <p:cNvPr id="176" name="TextBox 1"/>
          <p:cNvSpPr/>
          <p:nvPr/>
        </p:nvSpPr>
        <p:spPr>
          <a:xfrm>
            <a:off x="777962" y="2812680"/>
            <a:ext cx="1043019" cy="367878"/>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pc="-1" dirty="0">
                <a:solidFill>
                  <a:srgbClr val="FFFFFF"/>
                </a:solidFill>
                <a:latin typeface="Calibri"/>
                <a:ea typeface="DejaVu Sans"/>
              </a:rPr>
              <a:t>Section 1</a:t>
            </a:r>
            <a:endParaRPr lang="en-US"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77" name="Content Placeholder 2"/>
          <p:cNvSpPr/>
          <p:nvPr/>
        </p:nvSpPr>
        <p:spPr>
          <a:xfrm>
            <a:off x="736920" y="1504430"/>
            <a:ext cx="10581120" cy="419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70000" lnSpcReduction="20000"/>
          </a:bodyPr>
          <a:lstStyle/>
          <a:p>
            <a:pPr>
              <a:lnSpc>
                <a:spcPct val="120000"/>
              </a:lnSpc>
              <a:spcBef>
                <a:spcPts val="1400"/>
              </a:spcBef>
              <a:tabLst>
                <a:tab pos="0" algn="l"/>
              </a:tabLst>
            </a:pPr>
            <a:r>
              <a:rPr lang="en-US" sz="2200" b="1" spc="-1" dirty="0">
                <a:solidFill>
                  <a:srgbClr val="000000"/>
                </a:solidFill>
                <a:latin typeface="Abadi"/>
                <a:ea typeface="DejaVu Sans"/>
              </a:rPr>
              <a:t>Data Collection Methodology</a:t>
            </a:r>
            <a:endParaRPr lang="en-US" sz="2200" spc="-1" dirty="0">
              <a:solidFill>
                <a:srgbClr val="000000"/>
              </a:solidFill>
              <a:latin typeface="Arial"/>
            </a:endParaRPr>
          </a:p>
          <a:p>
            <a:pPr>
              <a:lnSpc>
                <a:spcPct val="120000"/>
              </a:lnSpc>
              <a:spcBef>
                <a:spcPts val="1400"/>
              </a:spcBef>
              <a:tabLst>
                <a:tab pos="0" algn="l"/>
              </a:tabLst>
            </a:pPr>
            <a:r>
              <a:rPr lang="en-US" spc="-1" dirty="0">
                <a:solidFill>
                  <a:srgbClr val="000000"/>
                </a:solidFill>
                <a:latin typeface="Abadi"/>
                <a:ea typeface="DejaVu Sans"/>
              </a:rPr>
              <a:t>	※Data has been collection from various sources on the Internet. We have collected some data from the Wikipedia pages about SpaceX rocket launches and some other sites using Web-scraping by BeautifulSoup objects and rest of the data has been imported from SpaceX API</a:t>
            </a:r>
            <a:r>
              <a:rPr lang="en-US" sz="1400" spc="-1" dirty="0">
                <a:solidFill>
                  <a:srgbClr val="000000"/>
                </a:solidFill>
                <a:latin typeface="Abadi"/>
                <a:ea typeface="DejaVu Sans"/>
              </a:rPr>
              <a:t>.</a:t>
            </a:r>
            <a:endParaRPr lang="en-US" sz="1400" spc="-1" dirty="0">
              <a:solidFill>
                <a:srgbClr val="000000"/>
              </a:solidFill>
              <a:latin typeface="Arial"/>
            </a:endParaRPr>
          </a:p>
          <a:p>
            <a:pPr>
              <a:lnSpc>
                <a:spcPct val="120000"/>
              </a:lnSpc>
              <a:spcBef>
                <a:spcPts val="1400"/>
              </a:spcBef>
              <a:tabLst>
                <a:tab pos="0" algn="l"/>
              </a:tabLst>
            </a:pPr>
            <a:r>
              <a:rPr lang="en-US" sz="2300" b="1" spc="-1" dirty="0">
                <a:solidFill>
                  <a:srgbClr val="000000"/>
                </a:solidFill>
                <a:latin typeface="Abadi"/>
                <a:ea typeface="DejaVu Sans"/>
              </a:rPr>
              <a:t>Perform data wrangling</a:t>
            </a:r>
            <a:endParaRPr lang="en-US" sz="2300" spc="-1" dirty="0">
              <a:solidFill>
                <a:srgbClr val="000000"/>
              </a:solidFill>
              <a:latin typeface="Arial"/>
            </a:endParaRPr>
          </a:p>
          <a:p>
            <a:pPr>
              <a:lnSpc>
                <a:spcPct val="120000"/>
              </a:lnSpc>
              <a:spcBef>
                <a:spcPts val="1400"/>
              </a:spcBef>
              <a:tabLst>
                <a:tab pos="0" algn="l"/>
              </a:tabLst>
            </a:pPr>
            <a:r>
              <a:rPr lang="en-US" spc="-1" dirty="0">
                <a:solidFill>
                  <a:srgbClr val="000000"/>
                </a:solidFill>
                <a:latin typeface="Abadi"/>
                <a:ea typeface="DejaVu Sans"/>
              </a:rPr>
              <a:t>	※ Data is processed by using several API such as Python Pandas, Numpy, Seaborn, SQL query, etc.</a:t>
            </a:r>
          </a:p>
          <a:p>
            <a:pPr>
              <a:lnSpc>
                <a:spcPct val="120000"/>
              </a:lnSpc>
              <a:spcBef>
                <a:spcPts val="1400"/>
              </a:spcBef>
              <a:tabLst>
                <a:tab pos="0" algn="l"/>
              </a:tabLst>
            </a:pPr>
            <a:r>
              <a:rPr lang="en-US" sz="2300" b="1" spc="-1" dirty="0">
                <a:solidFill>
                  <a:srgbClr val="000000"/>
                </a:solidFill>
                <a:latin typeface="Abadi"/>
              </a:rPr>
              <a:t>Perform</a:t>
            </a:r>
            <a:r>
              <a:rPr lang="en-US" sz="3100" b="1" spc="-1" dirty="0">
                <a:solidFill>
                  <a:srgbClr val="000000"/>
                </a:solidFill>
                <a:latin typeface="Abadi"/>
              </a:rPr>
              <a:t> </a:t>
            </a:r>
            <a:r>
              <a:rPr lang="en-US" sz="2300" b="1" spc="-1" dirty="0">
                <a:solidFill>
                  <a:srgbClr val="000000"/>
                </a:solidFill>
                <a:latin typeface="Abadi"/>
              </a:rPr>
              <a:t>Data</a:t>
            </a:r>
            <a:r>
              <a:rPr lang="en-US" sz="3100" b="1" spc="-1" dirty="0">
                <a:solidFill>
                  <a:srgbClr val="000000"/>
                </a:solidFill>
                <a:latin typeface="Abadi"/>
              </a:rPr>
              <a:t> </a:t>
            </a:r>
            <a:r>
              <a:rPr lang="en-US" sz="2300" b="1" spc="-1" dirty="0">
                <a:solidFill>
                  <a:srgbClr val="000000"/>
                </a:solidFill>
                <a:latin typeface="Abadi"/>
              </a:rPr>
              <a:t>Visualization</a:t>
            </a:r>
            <a:endParaRPr lang="en-US" spc="-1" dirty="0">
              <a:solidFill>
                <a:srgbClr val="000000"/>
              </a:solidFill>
              <a:latin typeface="Arial"/>
            </a:endParaRPr>
          </a:p>
          <a:p>
            <a:pPr>
              <a:lnSpc>
                <a:spcPct val="120000"/>
              </a:lnSpc>
              <a:spcBef>
                <a:spcPts val="1400"/>
              </a:spcBef>
              <a:tabLst>
                <a:tab pos="0" algn="l"/>
              </a:tabLst>
            </a:pPr>
            <a:r>
              <a:rPr lang="en-US" b="1" spc="-1" dirty="0">
                <a:solidFill>
                  <a:srgbClr val="000000"/>
                </a:solidFill>
                <a:latin typeface="Abadi"/>
                <a:ea typeface="DejaVu Sans"/>
              </a:rPr>
              <a:t> </a:t>
            </a:r>
            <a:r>
              <a:rPr lang="en-US" spc="-1" dirty="0">
                <a:solidFill>
                  <a:srgbClr val="000000"/>
                </a:solidFill>
                <a:latin typeface="Abadi"/>
              </a:rPr>
              <a:t>※ </a:t>
            </a:r>
            <a:r>
              <a:rPr lang="en-US" spc="-1" dirty="0">
                <a:solidFill>
                  <a:srgbClr val="000000"/>
                </a:solidFill>
                <a:latin typeface="Abadi"/>
                <a:ea typeface="DejaVu Sans"/>
              </a:rPr>
              <a:t>Exploratory data analysis (EDA) using Python’s Data Visualization libraries like Seaborn and Matplotlib.</a:t>
            </a:r>
            <a:endParaRPr lang="en-US" spc="-1" dirty="0">
              <a:solidFill>
                <a:srgbClr val="000000"/>
              </a:solidFill>
              <a:latin typeface="Arial"/>
            </a:endParaRPr>
          </a:p>
          <a:p>
            <a:pPr>
              <a:lnSpc>
                <a:spcPct val="120000"/>
              </a:lnSpc>
              <a:spcBef>
                <a:spcPts val="1400"/>
              </a:spcBef>
              <a:tabLst>
                <a:tab pos="0" algn="l"/>
              </a:tabLst>
            </a:pPr>
            <a:r>
              <a:rPr lang="en-US" spc="-1" dirty="0">
                <a:solidFill>
                  <a:srgbClr val="000000"/>
                </a:solidFill>
                <a:latin typeface="Abadi"/>
                <a:ea typeface="DejaVu Sans"/>
              </a:rPr>
              <a:t> </a:t>
            </a:r>
            <a:r>
              <a:rPr lang="en-US" spc="-1" dirty="0">
                <a:solidFill>
                  <a:srgbClr val="000000"/>
                </a:solidFill>
                <a:latin typeface="Abadi"/>
              </a:rPr>
              <a:t>※ </a:t>
            </a:r>
            <a:r>
              <a:rPr lang="en-US" spc="-1" dirty="0">
                <a:solidFill>
                  <a:srgbClr val="000000"/>
                </a:solidFill>
                <a:latin typeface="Abadi"/>
                <a:ea typeface="DejaVu Sans"/>
              </a:rPr>
              <a:t>Perform Interactive visual analytics using Folium and Plotly Dash</a:t>
            </a:r>
            <a:endParaRPr lang="en-US" spc="-1" dirty="0">
              <a:solidFill>
                <a:srgbClr val="000000"/>
              </a:solidFill>
              <a:latin typeface="Arial"/>
            </a:endParaRPr>
          </a:p>
          <a:p>
            <a:pPr>
              <a:lnSpc>
                <a:spcPct val="120000"/>
              </a:lnSpc>
              <a:spcBef>
                <a:spcPts val="1400"/>
              </a:spcBef>
              <a:tabLst>
                <a:tab pos="0" algn="l"/>
              </a:tabLst>
            </a:pPr>
            <a:r>
              <a:rPr lang="en-US" sz="2300" b="1" spc="-1" dirty="0">
                <a:solidFill>
                  <a:srgbClr val="000000"/>
                </a:solidFill>
                <a:latin typeface="Abadi"/>
                <a:ea typeface="DejaVu Sans"/>
              </a:rPr>
              <a:t>Perform predictive analysis using classification model</a:t>
            </a:r>
            <a:endParaRPr lang="en-US" sz="2300" spc="-1" dirty="0">
              <a:solidFill>
                <a:srgbClr val="000000"/>
              </a:solidFill>
              <a:latin typeface="Arial"/>
            </a:endParaRPr>
          </a:p>
          <a:p>
            <a:pPr>
              <a:lnSpc>
                <a:spcPct val="120000"/>
              </a:lnSpc>
              <a:spcBef>
                <a:spcPts val="1400"/>
              </a:spcBef>
              <a:tabLst>
                <a:tab pos="0" algn="l"/>
              </a:tabLst>
            </a:pPr>
            <a:r>
              <a:rPr lang="en-US" spc="-1" dirty="0">
                <a:solidFill>
                  <a:srgbClr val="000000"/>
                </a:solidFill>
                <a:latin typeface="Abadi"/>
                <a:ea typeface="DejaVu Sans"/>
              </a:rPr>
              <a:t>	※Logistic Regression, Support Vector Machine, Tree Classifier, K-Nearest Neighbors </a:t>
            </a:r>
            <a:r>
              <a:rPr lang="en-US" spc="-1" dirty="0" smtClean="0">
                <a:solidFill>
                  <a:srgbClr val="000000"/>
                </a:solidFill>
                <a:latin typeface="Abadi"/>
                <a:ea typeface="DejaVu Sans"/>
              </a:rPr>
              <a:t>have </a:t>
            </a:r>
            <a:r>
              <a:rPr lang="en-US" spc="-1" dirty="0">
                <a:solidFill>
                  <a:srgbClr val="000000"/>
                </a:solidFill>
                <a:latin typeface="Abadi"/>
                <a:ea typeface="DejaVu Sans"/>
              </a:rPr>
              <a:t>been </a:t>
            </a:r>
            <a:r>
              <a:rPr lang="en-US" spc="-1" dirty="0" smtClean="0">
                <a:solidFill>
                  <a:srgbClr val="000000"/>
                </a:solidFill>
                <a:latin typeface="Abadi"/>
                <a:ea typeface="DejaVu Sans"/>
              </a:rPr>
              <a:t>used for building a Binary Classification model.</a:t>
            </a:r>
            <a:endParaRPr lang="en-US" spc="-1" dirty="0">
              <a:solidFill>
                <a:srgbClr val="000000"/>
              </a:solidFill>
              <a:latin typeface="Arial"/>
            </a:endParaRPr>
          </a:p>
        </p:txBody>
      </p:sp>
      <p:sp>
        <p:nvSpPr>
          <p:cNvPr id="178" name="Title 1"/>
          <p:cNvSpPr/>
          <p:nvPr/>
        </p:nvSpPr>
        <p:spPr>
          <a:xfrm>
            <a:off x="736920" y="348060"/>
            <a:ext cx="10514880" cy="5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nSpc>
                <a:spcPct val="90000"/>
              </a:lnSpc>
            </a:pPr>
            <a:r>
              <a:rPr lang="en-US" sz="4000" spc="-1" dirty="0">
                <a:solidFill>
                  <a:srgbClr val="0B49CB"/>
                </a:solidFill>
                <a:latin typeface="Abadi"/>
                <a:ea typeface="IBM Plex Mono SemiBold"/>
              </a:rPr>
              <a:t>Methodology</a:t>
            </a:r>
            <a:endParaRPr lang="en-US" sz="4000" spc="-1" dirty="0">
              <a:solidFill>
                <a:srgbClr val="000000"/>
              </a:solidFill>
              <a:latin typeface="Arial"/>
            </a:endParaRPr>
          </a:p>
        </p:txBody>
      </p:sp>
      <p:sp>
        <p:nvSpPr>
          <p:cNvPr id="2" name="PlaceHolder 1"/>
          <p:cNvSpPr>
            <a:spLocks noGrp="1"/>
          </p:cNvSpPr>
          <p:nvPr>
            <p:ph type="sldNum" idx="2"/>
          </p:nvPr>
        </p:nvSpPr>
        <p:spPr/>
        <p:txBody>
          <a:bodyPr/>
          <a:lstStyle/>
          <a:p>
            <a:fld id="{A2144FE8-86ED-4033-B353-A170061E4447}" type="slidenum">
              <a:t>9</a:t>
            </a:fld>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1512</TotalTime>
  <Words>2039</Words>
  <Application>Microsoft Office PowerPoint</Application>
  <PresentationFormat>Widescreen</PresentationFormat>
  <Paragraphs>401</Paragraphs>
  <Slides>50</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50</vt:i4>
      </vt:variant>
    </vt:vector>
  </HeadingPairs>
  <TitlesOfParts>
    <vt:vector size="65" baseType="lpstr">
      <vt:lpstr>游ゴシック</vt:lpstr>
      <vt:lpstr>Abadi</vt:lpstr>
      <vt:lpstr>Arial</vt:lpstr>
      <vt:lpstr>Calibri</vt:lpstr>
      <vt:lpstr>DejaVu Sans</vt:lpstr>
      <vt:lpstr>IBM Plex Mono SemiBold</vt:lpstr>
      <vt:lpstr>OpenSymbol</vt:lpstr>
      <vt:lpstr>SF Pro</vt:lpstr>
      <vt:lpstr>Symbol</vt:lpstr>
      <vt:lpstr>Times New Roman</vt:lpstr>
      <vt:lpstr>Wingdings</vt:lpstr>
      <vt:lpstr>Custom Design</vt:lpstr>
      <vt:lpstr>Custom Design</vt:lpstr>
      <vt:lpstr>Custom Design</vt:lpstr>
      <vt:lpstr>Custom Design</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subject/>
  <dc:creator>YAN Luo</dc:creator>
  <dc:description/>
  <cp:lastModifiedBy>Microsoft account</cp:lastModifiedBy>
  <cp:revision>300</cp:revision>
  <dcterms:created xsi:type="dcterms:W3CDTF">2021-04-29T18:58:34Z</dcterms:created>
  <dcterms:modified xsi:type="dcterms:W3CDTF">2024-04-15T20:19:28Z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